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8" r:id="rId1"/>
  </p:sldMasterIdLst>
  <p:notesMasterIdLst>
    <p:notesMasterId r:id="rId7"/>
  </p:notesMasterIdLst>
  <p:sldIdLst>
    <p:sldId id="257" r:id="rId2"/>
    <p:sldId id="351" r:id="rId3"/>
    <p:sldId id="354" r:id="rId4"/>
    <p:sldId id="352" r:id="rId5"/>
    <p:sldId id="353" r:id="rId6"/>
  </p:sldIdLst>
  <p:sldSz cx="12192000" cy="6858000"/>
  <p:notesSz cx="6858000" cy="9144000"/>
  <p:embeddedFontLst>
    <p:embeddedFont>
      <p:font typeface="Acumin Pro" panose="020B0504020202020204" pitchFamily="34" charset="77"/>
      <p:regular r:id="rId8"/>
      <p:bold r:id="rId9"/>
      <p:italic r:id="rId10"/>
      <p:boldItalic r:id="rId11"/>
    </p:embeddedFont>
    <p:embeddedFont>
      <p:font typeface="Acumin Pro ExtraCondensed" panose="020B0508020202020204" pitchFamily="34" charset="77"/>
      <p:regular r:id="rId12"/>
      <p:bold r:id="rId13"/>
      <p:italic r:id="rId14"/>
      <p:boldItalic r:id="rId15"/>
    </p:embeddedFont>
    <p:embeddedFont>
      <p:font typeface="Acumin Pro ExtraCondensed Smbd" panose="020F0502020204030204" pitchFamily="34" charset="0"/>
      <p:regular r:id="rId16"/>
      <p:bold r:id="rId17"/>
      <p:italic r:id="rId18"/>
      <p:boldItalic r:id="rId19"/>
    </p:embeddedFont>
    <p:embeddedFont>
      <p:font typeface="Acumin Pro Medium" panose="020F0502020204030204" pitchFamily="34" charset="0"/>
      <p:regular r:id="rId20"/>
      <p:bold r:id="rId21"/>
      <p:italic r:id="rId22"/>
      <p:boldItalic r:id="rId23"/>
    </p:embeddedFont>
    <p:embeddedFont>
      <p:font typeface="Acumin Pro Semibold" panose="020B0704020202020204" pitchFamily="34" charset="77"/>
      <p:regular r:id="rId24"/>
      <p:bold r:id="rId25"/>
      <p:italic r:id="rId26"/>
      <p:boldItalic r:id="rId27"/>
    </p:embeddedFont>
    <p:embeddedFont>
      <p:font typeface="Acumin Pro SemiCondensed" panose="020B0506020202020204" pitchFamily="34" charset="77"/>
      <p:regular r:id="rId28"/>
      <p:bold r:id="rId29"/>
      <p:italic r:id="rId30"/>
      <p:boldItalic r:id="rId31"/>
    </p:embeddedFont>
    <p:embeddedFont>
      <p:font typeface="Calibri" panose="020F0502020204030204" pitchFamily="34" charset="0"/>
      <p:regular r:id="rId32"/>
      <p:bold r:id="rId33"/>
      <p:italic r:id="rId34"/>
      <p:boldItalic r:id="rId35"/>
    </p:embeddedFont>
    <p:embeddedFont>
      <p:font typeface="Georgia" panose="02040502050405020303" pitchFamily="18" charset="0"/>
      <p:regular r:id="rId36"/>
      <p:bold r:id="rId37"/>
      <p:italic r:id="rId38"/>
      <p:boldItalic r:id="rId39"/>
    </p:embeddedFont>
    <p:embeddedFont>
      <p:font typeface="United Sans Cd Md" pitchFamily="2" charset="77"/>
      <p:regular r:id="rId40"/>
      <p:bold r:id="rId41"/>
      <p:italic r:id="rId42"/>
      <p:boldItalic r:id="rId43"/>
    </p:embeddedFont>
    <p:embeddedFont>
      <p:font typeface="United Sans Rg Lt" pitchFamily="2" charset="77"/>
      <p:regular r:id="rId44"/>
    </p:embeddedFont>
    <p:embeddedFont>
      <p:font typeface="United Sans Rg Md" panose="020F0502020204030204" pitchFamily="34" charset="0"/>
      <p:regular r:id="rId45"/>
      <p:bold r:id="rId46"/>
      <p:italic r:id="rId47"/>
      <p:boldItalic r:id="rId4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8D8E"/>
    <a:srgbClr val="EEE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05" autoAdjust="0"/>
    <p:restoredTop sz="85442"/>
  </p:normalViewPr>
  <p:slideViewPr>
    <p:cSldViewPr snapToGrid="0" snapToObjects="1">
      <p:cViewPr varScale="1">
        <p:scale>
          <a:sx n="108" d="100"/>
          <a:sy n="108" d="100"/>
        </p:scale>
        <p:origin x="1824" y="20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6.fntdata"/><Relationship Id="rId18" Type="http://schemas.openxmlformats.org/officeDocument/2006/relationships/font" Target="fonts/font11.fntdata"/><Relationship Id="rId26" Type="http://schemas.openxmlformats.org/officeDocument/2006/relationships/font" Target="fonts/font19.fntdata"/><Relationship Id="rId39" Type="http://schemas.openxmlformats.org/officeDocument/2006/relationships/font" Target="fonts/font32.fntdata"/><Relationship Id="rId21" Type="http://schemas.openxmlformats.org/officeDocument/2006/relationships/font" Target="fonts/font14.fntdata"/><Relationship Id="rId34" Type="http://schemas.openxmlformats.org/officeDocument/2006/relationships/font" Target="fonts/font27.fntdata"/><Relationship Id="rId42" Type="http://schemas.openxmlformats.org/officeDocument/2006/relationships/font" Target="fonts/font35.fntdata"/><Relationship Id="rId47" Type="http://schemas.openxmlformats.org/officeDocument/2006/relationships/font" Target="fonts/font40.fntdata"/><Relationship Id="rId50" Type="http://schemas.openxmlformats.org/officeDocument/2006/relationships/viewProps" Target="viewProps.xml"/><Relationship Id="rId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font" Target="fonts/font9.fntdata"/><Relationship Id="rId29" Type="http://schemas.openxmlformats.org/officeDocument/2006/relationships/font" Target="fonts/font22.fntdata"/><Relationship Id="rId11" Type="http://schemas.openxmlformats.org/officeDocument/2006/relationships/font" Target="fonts/font4.fntdata"/><Relationship Id="rId24" Type="http://schemas.openxmlformats.org/officeDocument/2006/relationships/font" Target="fonts/font17.fntdata"/><Relationship Id="rId32" Type="http://schemas.openxmlformats.org/officeDocument/2006/relationships/font" Target="fonts/font25.fntdata"/><Relationship Id="rId37" Type="http://schemas.openxmlformats.org/officeDocument/2006/relationships/font" Target="fonts/font30.fntdata"/><Relationship Id="rId40" Type="http://schemas.openxmlformats.org/officeDocument/2006/relationships/font" Target="fonts/font33.fntdata"/><Relationship Id="rId45" Type="http://schemas.openxmlformats.org/officeDocument/2006/relationships/font" Target="fonts/font38.fntdata"/><Relationship Id="rId5" Type="http://schemas.openxmlformats.org/officeDocument/2006/relationships/slide" Target="slides/slide4.xml"/><Relationship Id="rId15" Type="http://schemas.openxmlformats.org/officeDocument/2006/relationships/font" Target="fonts/font8.fntdata"/><Relationship Id="rId23" Type="http://schemas.openxmlformats.org/officeDocument/2006/relationships/font" Target="fonts/font16.fntdata"/><Relationship Id="rId28" Type="http://schemas.openxmlformats.org/officeDocument/2006/relationships/font" Target="fonts/font21.fntdata"/><Relationship Id="rId36" Type="http://schemas.openxmlformats.org/officeDocument/2006/relationships/font" Target="fonts/font29.fntdata"/><Relationship Id="rId49" Type="http://schemas.openxmlformats.org/officeDocument/2006/relationships/presProps" Target="presProps.xml"/><Relationship Id="rId10" Type="http://schemas.openxmlformats.org/officeDocument/2006/relationships/font" Target="fonts/font3.fntdata"/><Relationship Id="rId19" Type="http://schemas.openxmlformats.org/officeDocument/2006/relationships/font" Target="fonts/font12.fntdata"/><Relationship Id="rId31" Type="http://schemas.openxmlformats.org/officeDocument/2006/relationships/font" Target="fonts/font24.fntdata"/><Relationship Id="rId44" Type="http://schemas.openxmlformats.org/officeDocument/2006/relationships/font" Target="fonts/font37.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 Id="rId22" Type="http://schemas.openxmlformats.org/officeDocument/2006/relationships/font" Target="fonts/font15.fntdata"/><Relationship Id="rId27" Type="http://schemas.openxmlformats.org/officeDocument/2006/relationships/font" Target="fonts/font20.fntdata"/><Relationship Id="rId30" Type="http://schemas.openxmlformats.org/officeDocument/2006/relationships/font" Target="fonts/font23.fntdata"/><Relationship Id="rId35" Type="http://schemas.openxmlformats.org/officeDocument/2006/relationships/font" Target="fonts/font28.fntdata"/><Relationship Id="rId43" Type="http://schemas.openxmlformats.org/officeDocument/2006/relationships/font" Target="fonts/font36.fntdata"/><Relationship Id="rId48" Type="http://schemas.openxmlformats.org/officeDocument/2006/relationships/font" Target="fonts/font41.fntdata"/><Relationship Id="rId8" Type="http://schemas.openxmlformats.org/officeDocument/2006/relationships/font" Target="fonts/font1.fntdata"/><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font" Target="fonts/font5.fntdata"/><Relationship Id="rId17" Type="http://schemas.openxmlformats.org/officeDocument/2006/relationships/font" Target="fonts/font10.fntdata"/><Relationship Id="rId25" Type="http://schemas.openxmlformats.org/officeDocument/2006/relationships/font" Target="fonts/font18.fntdata"/><Relationship Id="rId33" Type="http://schemas.openxmlformats.org/officeDocument/2006/relationships/font" Target="fonts/font26.fntdata"/><Relationship Id="rId38" Type="http://schemas.openxmlformats.org/officeDocument/2006/relationships/font" Target="fonts/font31.fntdata"/><Relationship Id="rId46" Type="http://schemas.openxmlformats.org/officeDocument/2006/relationships/font" Target="fonts/font39.fntdata"/><Relationship Id="rId20" Type="http://schemas.openxmlformats.org/officeDocument/2006/relationships/font" Target="fonts/font13.fntdata"/><Relationship Id="rId41" Type="http://schemas.openxmlformats.org/officeDocument/2006/relationships/font" Target="fonts/font3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A55EAA-D64B-A54D-9AD6-840407C79D5E}" type="datetimeFigureOut">
              <a:rPr lang="en-US" smtClean="0"/>
              <a:t>9/27/23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8F3A2B-14A6-8F47-B753-A658CA12576A}" type="slidenum">
              <a:rPr lang="en-US" smtClean="0"/>
              <a:t>‹#›</a:t>
            </a:fld>
            <a:endParaRPr lang="en-US"/>
          </a:p>
        </p:txBody>
      </p:sp>
    </p:spTree>
    <p:extLst>
      <p:ext uri="{BB962C8B-B14F-4D97-AF65-F5344CB8AC3E}">
        <p14:creationId xmlns:p14="http://schemas.microsoft.com/office/powerpoint/2010/main" val="1617900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15000"/>
              </a:lnSpc>
              <a:spcBef>
                <a:spcPts val="0"/>
              </a:spcBef>
              <a:spcAft>
                <a:spcPts val="0"/>
              </a:spcAft>
              <a:buFont typeface="+mj-lt"/>
              <a:buAutoNum type="romanLcPeriod"/>
            </a:pPr>
            <a:r>
              <a:rPr lang="en-US" sz="1200" kern="0" dirty="0">
                <a:effectLst/>
                <a:latin typeface="Georgia" panose="02040502050405020303" pitchFamily="18" charset="0"/>
                <a:ea typeface="Calibri" panose="020F0502020204030204" pitchFamily="34" charset="0"/>
                <a:cs typeface="Times New Roman" panose="02020603050405020304" pitchFamily="18" charset="0"/>
              </a:rPr>
              <a:t>We all have to solve problems and make decisions (big and small, significant and less significant) every day of our lives.</a:t>
            </a:r>
            <a:endParaRPr lang="en-US" sz="1200" kern="100" dirty="0">
              <a:effectLst/>
              <a:latin typeface="Georgia" panose="02040502050405020303" pitchFamily="18" charset="0"/>
              <a:ea typeface="Calibri" panose="020F0502020204030204" pitchFamily="34" charset="0"/>
              <a:cs typeface="Times New Roman" panose="02020603050405020304" pitchFamily="18" charset="0"/>
            </a:endParaRPr>
          </a:p>
          <a:p>
            <a:pPr marL="1143000" marR="0" lvl="2" indent="-228600">
              <a:lnSpc>
                <a:spcPct val="115000"/>
              </a:lnSpc>
              <a:spcBef>
                <a:spcPts val="0"/>
              </a:spcBef>
              <a:spcAft>
                <a:spcPts val="0"/>
              </a:spcAft>
              <a:buFont typeface="+mj-lt"/>
              <a:buAutoNum type="romanLcPeriod"/>
            </a:pPr>
            <a:r>
              <a:rPr lang="en-US" sz="1200" kern="0" dirty="0">
                <a:effectLst/>
                <a:latin typeface="Georgia" panose="02040502050405020303" pitchFamily="18" charset="0"/>
                <a:ea typeface="Calibri" panose="020F0502020204030204" pitchFamily="34" charset="0"/>
                <a:cs typeface="Times New Roman" panose="02020603050405020304" pitchFamily="18" charset="0"/>
              </a:rPr>
              <a:t>As a student, you have to decide when and how to study; which co-curricular activities to participate in; which classes to take; when to work during the semester or not to work; and more.</a:t>
            </a:r>
            <a:endParaRPr lang="en-US" sz="1200" kern="100" dirty="0">
              <a:effectLst/>
              <a:latin typeface="Georgia" panose="02040502050405020303" pitchFamily="18" charset="0"/>
              <a:ea typeface="Calibri" panose="020F0502020204030204" pitchFamily="34" charset="0"/>
              <a:cs typeface="Times New Roman" panose="02020603050405020304" pitchFamily="18" charset="0"/>
            </a:endParaRPr>
          </a:p>
          <a:p>
            <a:pPr marL="1143000" marR="0" lvl="2" indent="-228600">
              <a:lnSpc>
                <a:spcPct val="115000"/>
              </a:lnSpc>
              <a:spcBef>
                <a:spcPts val="0"/>
              </a:spcBef>
              <a:spcAft>
                <a:spcPts val="0"/>
              </a:spcAft>
              <a:buFont typeface="+mj-lt"/>
              <a:buAutoNum type="romanLcPeriod"/>
            </a:pPr>
            <a:r>
              <a:rPr lang="en-US" sz="1200" kern="0" dirty="0">
                <a:effectLst/>
                <a:latin typeface="Georgia" panose="02040502050405020303" pitchFamily="18" charset="0"/>
                <a:ea typeface="Calibri" panose="020F0502020204030204" pitchFamily="34" charset="0"/>
                <a:cs typeface="Times New Roman" panose="02020603050405020304" pitchFamily="18" charset="0"/>
              </a:rPr>
              <a:t>When you enter your profession, you will be required to make important decisions that not only affect you but others in your organization and even the organization itself.</a:t>
            </a:r>
            <a:endParaRPr lang="en-US" sz="1200" kern="100" dirty="0">
              <a:effectLst/>
              <a:latin typeface="Georgia" panose="02040502050405020303" pitchFamily="18" charset="0"/>
              <a:ea typeface="Calibri" panose="020F0502020204030204" pitchFamily="34" charset="0"/>
              <a:cs typeface="Times New Roman" panose="02020603050405020304" pitchFamily="18" charset="0"/>
            </a:endParaRPr>
          </a:p>
          <a:p>
            <a:pPr marL="1143000" marR="0" lvl="2" indent="-228600">
              <a:lnSpc>
                <a:spcPct val="115000"/>
              </a:lnSpc>
              <a:spcBef>
                <a:spcPts val="0"/>
              </a:spcBef>
              <a:spcAft>
                <a:spcPts val="0"/>
              </a:spcAft>
              <a:buFont typeface="+mj-lt"/>
              <a:buAutoNum type="romanLcPeriod"/>
            </a:pPr>
            <a:r>
              <a:rPr lang="en-US" sz="1200" kern="0" dirty="0">
                <a:effectLst/>
                <a:latin typeface="Georgia" panose="02040502050405020303" pitchFamily="18" charset="0"/>
                <a:ea typeface="Calibri" panose="020F0502020204030204" pitchFamily="34" charset="0"/>
                <a:cs typeface="Times New Roman" panose="02020603050405020304" pitchFamily="18" charset="0"/>
              </a:rPr>
              <a:t>Developing strong problem-solving, idea generation and decision-making skills is </a:t>
            </a:r>
            <a:r>
              <a:rPr lang="en-US" sz="1200" kern="0" dirty="0" err="1">
                <a:effectLst/>
                <a:latin typeface="Georgia" panose="02040502050405020303" pitchFamily="18" charset="0"/>
                <a:ea typeface="Calibri" panose="020F0502020204030204" pitchFamily="34" charset="0"/>
                <a:cs typeface="Times New Roman" panose="02020603050405020304" pitchFamily="18" charset="0"/>
              </a:rPr>
              <a:t>essential.a</a:t>
            </a:r>
            <a:endParaRPr lang="en-US" sz="1200" kern="100" dirty="0">
              <a:effectLst/>
              <a:latin typeface="Georgia" panose="02040502050405020303"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2</a:t>
            </a:fld>
            <a:endParaRPr lang="en-US"/>
          </a:p>
        </p:txBody>
      </p:sp>
    </p:spTree>
    <p:extLst>
      <p:ext uri="{BB962C8B-B14F-4D97-AF65-F5344CB8AC3E}">
        <p14:creationId xmlns:p14="http://schemas.microsoft.com/office/powerpoint/2010/main" val="2588373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Goals can be anything that you wish to achieve, or where you want to be. If you are hungry then your goal is probably to eat something. </a:t>
            </a:r>
          </a:p>
          <a:p>
            <a:endParaRPr lang="en-US" dirty="0"/>
          </a:p>
          <a:p>
            <a:r>
              <a:rPr lang="en-US" dirty="0"/>
              <a:t>A barrier to this may be that you have no food available - so you take a trip to the supermarket and buy some food, removing the barrier and thus solving the problem. </a:t>
            </a:r>
          </a:p>
        </p:txBody>
      </p:sp>
      <p:sp>
        <p:nvSpPr>
          <p:cNvPr id="4" name="Slide Number Placeholder 3"/>
          <p:cNvSpPr>
            <a:spLocks noGrp="1"/>
          </p:cNvSpPr>
          <p:nvPr>
            <p:ph type="sldNum" sz="quarter" idx="5"/>
          </p:nvPr>
        </p:nvSpPr>
        <p:spPr/>
        <p:txBody>
          <a:bodyPr/>
          <a:lstStyle/>
          <a:p>
            <a:fld id="{988F3A2B-14A6-8F47-B753-A658CA12576A}" type="slidenum">
              <a:rPr lang="en-US" smtClean="0"/>
              <a:t>3</a:t>
            </a:fld>
            <a:endParaRPr lang="en-US"/>
          </a:p>
        </p:txBody>
      </p:sp>
    </p:spTree>
    <p:extLst>
      <p:ext uri="{BB962C8B-B14F-4D97-AF65-F5344CB8AC3E}">
        <p14:creationId xmlns:p14="http://schemas.microsoft.com/office/powerpoint/2010/main" val="1990299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4</a:t>
            </a:fld>
            <a:endParaRPr lang="en-US"/>
          </a:p>
        </p:txBody>
      </p:sp>
    </p:spTree>
    <p:extLst>
      <p:ext uri="{BB962C8B-B14F-4D97-AF65-F5344CB8AC3E}">
        <p14:creationId xmlns:p14="http://schemas.microsoft.com/office/powerpoint/2010/main" val="3947262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5</a:t>
            </a:fld>
            <a:endParaRPr lang="en-US"/>
          </a:p>
        </p:txBody>
      </p:sp>
    </p:spTree>
    <p:extLst>
      <p:ext uri="{BB962C8B-B14F-4D97-AF65-F5344CB8AC3E}">
        <p14:creationId xmlns:p14="http://schemas.microsoft.com/office/powerpoint/2010/main" val="18228016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source Page - PPT Accessibility">
    <p:bg>
      <p:bgPr>
        <a:solidFill>
          <a:schemeClr val="accent4"/>
        </a:solidFill>
        <a:effectLst/>
      </p:bgPr>
    </p:bg>
    <p:spTree>
      <p:nvGrpSpPr>
        <p:cNvPr id="1" name=""/>
        <p:cNvGrpSpPr/>
        <p:nvPr/>
      </p:nvGrpSpPr>
      <p:grpSpPr>
        <a:xfrm>
          <a:off x="0" y="0"/>
          <a:ext cx="0" cy="0"/>
          <a:chOff x="0" y="0"/>
          <a:chExt cx="0" cy="0"/>
        </a:xfrm>
      </p:grpSpPr>
      <p:sp>
        <p:nvSpPr>
          <p:cNvPr id="3" name="PPT Accessibility"/>
          <p:cNvSpPr>
            <a:spLocks noGrp="1"/>
          </p:cNvSpPr>
          <p:nvPr>
            <p:ph type="subTitle" idx="1" hasCustomPrompt="1"/>
          </p:nvPr>
        </p:nvSpPr>
        <p:spPr>
          <a:xfrm>
            <a:off x="2667000" y="1597306"/>
            <a:ext cx="6581494" cy="1661993"/>
          </a:xfrm>
          <a:noFill/>
        </p:spPr>
        <p:txBody>
          <a:bodyPr wrap="square" lIns="0" tIns="0" rIns="0" bIns="0" anchor="t" anchorCtr="0">
            <a:spAutoFit/>
          </a:bodyPr>
          <a:lstStyle>
            <a:lvl1pPr marL="0" indent="0" algn="l">
              <a:buNone/>
              <a:defRPr lang="en-US" b="0" smtClean="0">
                <a:solidFill>
                  <a:schemeClr val="bg1"/>
                </a:solidFill>
                <a:effectLst/>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effectLst/>
                <a:latin typeface="Acumin Pro" panose="020B0504020202020204" pitchFamily="34" charset="77"/>
              </a:rPr>
              <a:t>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p>
        </p:txBody>
      </p:sp>
      <p:sp>
        <p:nvSpPr>
          <p:cNvPr id="10" name="PPT Accessibility URL" descr="PPT Accessibility URL">
            <a:extLst>
              <a:ext uri="{FF2B5EF4-FFF2-40B4-BE49-F238E27FC236}">
                <a16:creationId xmlns:a16="http://schemas.microsoft.com/office/drawing/2014/main" id="{E7B0FF2D-DA7C-7D4D-A32C-27DF18CCFBFD}"/>
              </a:ext>
            </a:extLst>
          </p:cNvPr>
          <p:cNvSpPr>
            <a:spLocks noGrp="1"/>
          </p:cNvSpPr>
          <p:nvPr>
            <p:ph type="body" sz="quarter" idx="14" hasCustomPrompt="1"/>
          </p:nvPr>
        </p:nvSpPr>
        <p:spPr>
          <a:xfrm>
            <a:off x="2667001" y="3813008"/>
            <a:ext cx="6725194" cy="602238"/>
          </a:xfrm>
        </p:spPr>
        <p:txBody>
          <a:bodyPr lIns="0" tIns="0" rIns="0" bIns="0">
            <a:norm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r>
              <a:rPr lang="en-US" dirty="0">
                <a:solidFill>
                  <a:schemeClr val="accent1"/>
                </a:solidFill>
                <a:effectLst/>
                <a:latin typeface="Acumin Pro" panose="020B0504020202020204" pitchFamily="34" charset="77"/>
              </a:rPr>
              <a:t>https://</a:t>
            </a:r>
            <a:r>
              <a:rPr lang="en-US" dirty="0" err="1">
                <a:solidFill>
                  <a:schemeClr val="accent1"/>
                </a:solidFill>
                <a:effectLst/>
                <a:latin typeface="Acumin Pro" panose="020B0504020202020204" pitchFamily="34" charset="77"/>
              </a:rPr>
              <a:t>support.office.com</a:t>
            </a:r>
            <a:r>
              <a:rPr lang="en-US" dirty="0">
                <a:solidFill>
                  <a:schemeClr val="accent1"/>
                </a:solidFill>
                <a:effectLst/>
                <a:latin typeface="Acumin Pro" panose="020B0504020202020204" pitchFamily="34" charset="77"/>
              </a:rPr>
              <a:t>/</a:t>
            </a:r>
            <a:r>
              <a:rPr lang="en-US" dirty="0" err="1">
                <a:solidFill>
                  <a:schemeClr val="accent1"/>
                </a:solidFill>
                <a:effectLst/>
                <a:latin typeface="Acumin Pro" panose="020B0504020202020204" pitchFamily="34" charset="77"/>
              </a:rPr>
              <a:t>en</a:t>
            </a:r>
            <a:r>
              <a:rPr lang="en-US" dirty="0">
                <a:solidFill>
                  <a:schemeClr val="accent1"/>
                </a:solidFill>
                <a:effectLst/>
                <a:latin typeface="Acumin Pro" panose="020B0504020202020204" pitchFamily="34" charset="77"/>
              </a:rPr>
              <a:t>-us/article/Make-your-PowerPoint-presentations-accessible-6f7772b2-2f33-4bd2-8ca7-dae3b2b3ef25</a:t>
            </a:r>
            <a:endParaRPr lang="en-US" dirty="0">
              <a:solidFill>
                <a:schemeClr val="accent1"/>
              </a:solidFill>
            </a:endParaRPr>
          </a:p>
        </p:txBody>
      </p:sp>
      <p:pic>
        <p:nvPicPr>
          <p:cNvPr id="11" name="Purdue Logo" descr="Purdue Logo">
            <a:extLst>
              <a:ext uri="{FF2B5EF4-FFF2-40B4-BE49-F238E27FC236}">
                <a16:creationId xmlns:a16="http://schemas.microsoft.com/office/drawing/2014/main" id="{729E0708-CAA1-6E42-88EC-DDAEC16FAE2E}"/>
              </a:ext>
            </a:extLst>
          </p:cNvPr>
          <p:cNvPicPr>
            <a:picLocks noChangeAspect="1"/>
          </p:cNvPicPr>
          <p:nvPr userDrawn="1"/>
        </p:nvPicPr>
        <p:blipFill>
          <a:blip r:embed="rId2"/>
          <a:stretch>
            <a:fillRect/>
          </a:stretch>
        </p:blipFill>
        <p:spPr>
          <a:xfrm>
            <a:off x="1738642" y="5984087"/>
            <a:ext cx="2463665" cy="440990"/>
          </a:xfrm>
          <a:prstGeom prst="rect">
            <a:avLst/>
          </a:prstGeom>
        </p:spPr>
      </p:pic>
      <p:sp>
        <p:nvSpPr>
          <p:cNvPr id="9" name="Slide Number"/>
          <p:cNvSpPr>
            <a:spLocks noGrp="1"/>
          </p:cNvSpPr>
          <p:nvPr>
            <p:ph type="sldNum" sz="quarter" idx="12"/>
          </p:nvPr>
        </p:nvSpPr>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Line 3">
            <a:extLst>
              <a:ext uri="{FF2B5EF4-FFF2-40B4-BE49-F238E27FC236}">
                <a16:creationId xmlns:a16="http://schemas.microsoft.com/office/drawing/2014/main" id="{7AA55D00-5647-D94E-B9DD-67ABB620C647}"/>
              </a:ext>
            </a:extLst>
          </p:cNvPr>
          <p:cNvCxnSpPr>
            <a:cxnSpLocks/>
          </p:cNvCxnSpPr>
          <p:nvPr/>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0699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032" userDrawn="1">
          <p15:clr>
            <a:srgbClr val="FBAE40"/>
          </p15:clr>
        </p15:guide>
        <p15:guide id="4" pos="5496" userDrawn="1">
          <p15:clr>
            <a:srgbClr val="FBAE40"/>
          </p15:clr>
        </p15:guide>
        <p15:guide id="5" pos="6848" userDrawn="1">
          <p15:clr>
            <a:srgbClr val="FBAE40"/>
          </p15:clr>
        </p15:guide>
        <p15:guide id="6" orient="horz" pos="4080" userDrawn="1">
          <p15:clr>
            <a:srgbClr val="FBAE40"/>
          </p15:clr>
        </p15:guide>
        <p15:guide id="7" pos="1312" userDrawn="1">
          <p15:clr>
            <a:srgbClr val="FBAE40"/>
          </p15:clr>
        </p15:guide>
        <p15:guide id="8" pos="1680" userDrawn="1">
          <p15:clr>
            <a:srgbClr val="FBAE40"/>
          </p15:clr>
        </p15:guide>
        <p15:guide id="9" pos="6264" userDrawn="1">
          <p15:clr>
            <a:srgbClr val="FBAE40"/>
          </p15:clr>
        </p15:guide>
        <p15:guide id="10" pos="6360" userDrawn="1">
          <p15:clr>
            <a:srgbClr val="FBAE40"/>
          </p15:clr>
        </p15:guide>
        <p15:guide id="11" orient="horz" pos="100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4"/>
        </a:solidFill>
        <a:effectLst/>
      </p:bgPr>
    </p:bg>
    <p:spTree>
      <p:nvGrpSpPr>
        <p:cNvPr id="1" name=""/>
        <p:cNvGrpSpPr/>
        <p:nvPr/>
      </p:nvGrpSpPr>
      <p:grpSpPr>
        <a:xfrm>
          <a:off x="0" y="0"/>
          <a:ext cx="0" cy="0"/>
          <a:chOff x="0" y="0"/>
          <a:chExt cx="0" cy="0"/>
        </a:xfrm>
      </p:grpSpPr>
      <p:sp>
        <p:nvSpPr>
          <p:cNvPr id="20" name="Black Background">
            <a:extLst>
              <a:ext uri="{FF2B5EF4-FFF2-40B4-BE49-F238E27FC236}">
                <a16:creationId xmlns:a16="http://schemas.microsoft.com/office/drawing/2014/main" id="{EACB2F0C-1C3D-CD48-AD13-7B5AD683F7C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2647199" y="1501742"/>
            <a:ext cx="6801602" cy="1685077"/>
          </a:xfrm>
          <a:prstGeom prst="rect">
            <a:avLst/>
          </a:prstGeom>
          <a:noFill/>
          <a:ln w="38100">
            <a:noFill/>
          </a:ln>
        </p:spPr>
        <p:txBody>
          <a:bodyPr wrap="square" lIns="0" tIns="0" rIns="0" bIns="0" anchor="t" anchorCtr="0">
            <a:spAutoFit/>
          </a:bodyPr>
          <a:lstStyle>
            <a:lvl1pPr algn="l">
              <a:defRPr sz="6000" b="1" i="1" spc="0">
                <a:solidFill>
                  <a:schemeClr val="tx2"/>
                </a:solidFill>
                <a:latin typeface="Acumin Pro ExtraCondensed" panose="020B0508020202020204" pitchFamily="34" charset="77"/>
              </a:defRPr>
            </a:lvl1pPr>
          </a:lstStyle>
          <a:p>
            <a:r>
              <a:rPr lang="en-US" dirty="0"/>
              <a:t>Title Slide </a:t>
            </a:r>
            <a:r>
              <a:rPr lang="en-US" dirty="0" err="1"/>
              <a:t>Acumin</a:t>
            </a:r>
            <a:r>
              <a:rPr lang="en-US" dirty="0"/>
              <a:t> Pro Extra Cond Bold Italic 60</a:t>
            </a:r>
          </a:p>
        </p:txBody>
      </p:sp>
      <p:sp>
        <p:nvSpPr>
          <p:cNvPr id="3" name="Subtitle"/>
          <p:cNvSpPr>
            <a:spLocks noGrp="1"/>
          </p:cNvSpPr>
          <p:nvPr>
            <p:ph type="subTitle" idx="1" hasCustomPrompt="1"/>
          </p:nvPr>
        </p:nvSpPr>
        <p:spPr>
          <a:xfrm>
            <a:off x="2647197" y="3937834"/>
            <a:ext cx="6801603" cy="336015"/>
          </a:xfrm>
          <a:noFill/>
        </p:spPr>
        <p:txBody>
          <a:bodyPr wrap="square" lIns="0" tIns="0" rIns="0" bIns="0" anchor="t" anchorCtr="0">
            <a:spAutoFit/>
          </a:bodyPr>
          <a:lstStyle>
            <a:lvl1pPr marL="0" indent="0" algn="l">
              <a:buNone/>
              <a:defRPr sz="2200" b="1" i="0">
                <a:solidFill>
                  <a:schemeClr val="accent4"/>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r>
              <a:rPr lang="en-US" dirty="0" err="1"/>
              <a:t>Acumin</a:t>
            </a:r>
            <a:r>
              <a:rPr lang="en-US" dirty="0"/>
              <a:t> Pro Semi Cond Bold 22 </a:t>
            </a:r>
            <a:r>
              <a:rPr lang="en-US" dirty="0" err="1"/>
              <a:t>pt</a:t>
            </a:r>
            <a:endParaRPr lang="en-US" dirty="0"/>
          </a:p>
        </p:txBody>
      </p:sp>
      <p:pic>
        <p:nvPicPr>
          <p:cNvPr id="11" name="Purdue Logo" descr="Purdue Logo">
            <a:extLst>
              <a:ext uri="{FF2B5EF4-FFF2-40B4-BE49-F238E27FC236}">
                <a16:creationId xmlns:a16="http://schemas.microsoft.com/office/drawing/2014/main" id="{EA75A1C2-E386-F54B-A1CF-CCEB6306B190}"/>
              </a:ext>
            </a:extLst>
          </p:cNvPr>
          <p:cNvPicPr>
            <a:picLocks noChangeAspect="1"/>
          </p:cNvPicPr>
          <p:nvPr userDrawn="1"/>
        </p:nvPicPr>
        <p:blipFill>
          <a:blip r:embed="rId2"/>
          <a:stretch>
            <a:fillRect/>
          </a:stretch>
        </p:blipFill>
        <p:spPr>
          <a:xfrm>
            <a:off x="1721493" y="5987945"/>
            <a:ext cx="2459736" cy="440287"/>
          </a:xfrm>
          <a:prstGeom prst="rect">
            <a:avLst/>
          </a:prstGeom>
        </p:spPr>
      </p:pic>
      <p:sp>
        <p:nvSpPr>
          <p:cNvPr id="12" name="Date">
            <a:extLst>
              <a:ext uri="{FF2B5EF4-FFF2-40B4-BE49-F238E27FC236}">
                <a16:creationId xmlns:a16="http://schemas.microsoft.com/office/drawing/2014/main" id="{569EEC58-EAB4-064A-8F4A-AFD41D2C52E3}"/>
              </a:ext>
            </a:extLst>
          </p:cNvPr>
          <p:cNvSpPr>
            <a:spLocks noGrp="1"/>
          </p:cNvSpPr>
          <p:nvPr>
            <p:ph type="dt" sz="half" idx="10"/>
          </p:nvPr>
        </p:nvSpPr>
        <p:spPr>
          <a:xfrm>
            <a:off x="8926248" y="6220740"/>
            <a:ext cx="1021891" cy="323968"/>
          </a:xfrm>
        </p:spPr>
        <p:txBody>
          <a:bodyPr/>
          <a:lstStyle>
            <a:lvl1pPr>
              <a:defRPr>
                <a:solidFill>
                  <a:schemeClr val="accent4">
                    <a:alpha val="70000"/>
                  </a:schemeClr>
                </a:solidFill>
              </a:defRPr>
            </a:lvl1pPr>
          </a:lstStyle>
          <a:p>
            <a:fld id="{D47A9A36-4EB0-BF46-AE48-7CDA251B954B}" type="datetime1">
              <a:rPr lang="en-US" smtClean="0"/>
              <a:pPr/>
              <a:t>9/27/23</a:t>
            </a:fld>
            <a:endParaRPr lang="en-US" dirty="0"/>
          </a:p>
        </p:txBody>
      </p:sp>
      <p:sp>
        <p:nvSpPr>
          <p:cNvPr id="14" name="Slide Number">
            <a:extLst>
              <a:ext uri="{FF2B5EF4-FFF2-40B4-BE49-F238E27FC236}">
                <a16:creationId xmlns:a16="http://schemas.microsoft.com/office/drawing/2014/main" id="{F5536D05-EE19-B94F-AEFA-CBB9C74BE38E}"/>
              </a:ext>
            </a:extLst>
          </p:cNvPr>
          <p:cNvSpPr>
            <a:spLocks noGrp="1"/>
          </p:cNvSpPr>
          <p:nvPr>
            <p:ph type="sldNum" sz="quarter" idx="12"/>
          </p:nvPr>
        </p:nvSpPr>
        <p:spPr>
          <a:xfrm>
            <a:off x="10096500" y="6200875"/>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cxnSp>
        <p:nvCxnSpPr>
          <p:cNvPr id="16" name="Line 1">
            <a:extLst>
              <a:ext uri="{FF2B5EF4-FFF2-40B4-BE49-F238E27FC236}">
                <a16:creationId xmlns:a16="http://schemas.microsoft.com/office/drawing/2014/main" id="{6A4A8F82-5B38-7048-AC2C-C6614B1C1F87}"/>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Line 2">
            <a:extLst>
              <a:ext uri="{FF2B5EF4-FFF2-40B4-BE49-F238E27FC236}">
                <a16:creationId xmlns:a16="http://schemas.microsoft.com/office/drawing/2014/main" id="{8D8B04B8-2399-454A-B669-A05BD4291FE0}"/>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Line 3">
            <a:extLst>
              <a:ext uri="{FF2B5EF4-FFF2-40B4-BE49-F238E27FC236}">
                <a16:creationId xmlns:a16="http://schemas.microsoft.com/office/drawing/2014/main" id="{E7D4788F-092F-E04C-9AB1-9F6377412706}"/>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35021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65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Slide - Copy">
    <p:bg>
      <p:bgPr>
        <a:solidFill>
          <a:schemeClr val="accent4"/>
        </a:solidFill>
        <a:effectLst/>
      </p:bgPr>
    </p:bg>
    <p:spTree>
      <p:nvGrpSpPr>
        <p:cNvPr id="1" name=""/>
        <p:cNvGrpSpPr/>
        <p:nvPr/>
      </p:nvGrpSpPr>
      <p:grpSpPr>
        <a:xfrm>
          <a:off x="0" y="0"/>
          <a:ext cx="0" cy="0"/>
          <a:chOff x="0" y="0"/>
          <a:chExt cx="0" cy="0"/>
        </a:xfrm>
      </p:grpSpPr>
      <p:sp>
        <p:nvSpPr>
          <p:cNvPr id="20" name="Black Bar">
            <a:extLst>
              <a:ext uri="{FF2B5EF4-FFF2-40B4-BE49-F238E27FC236}">
                <a16:creationId xmlns:a16="http://schemas.microsoft.com/office/drawing/2014/main" id="{EACB2F0C-1C3D-CD48-AD13-7B5AD683F7C7}"/>
              </a:ext>
            </a:extLst>
          </p:cNvPr>
          <p:cNvSpPr/>
          <p:nvPr/>
        </p:nvSpPr>
        <p:spPr>
          <a:xfrm>
            <a:off x="1752599" y="0"/>
            <a:ext cx="10439397" cy="908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2107520" y="437030"/>
            <a:ext cx="7988980"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2107518" y="1345167"/>
            <a:ext cx="7988982"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2666056" y="1917389"/>
            <a:ext cx="73660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p:txBody>
      </p:sp>
      <p:sp>
        <p:nvSpPr>
          <p:cNvPr id="17" name="Slide Number">
            <a:extLst>
              <a:ext uri="{FF2B5EF4-FFF2-40B4-BE49-F238E27FC236}">
                <a16:creationId xmlns:a16="http://schemas.microsoft.com/office/drawing/2014/main" id="{9877984E-7F57-E649-B9D9-2C2240989518}"/>
              </a:ext>
            </a:extLst>
          </p:cNvPr>
          <p:cNvSpPr>
            <a:spLocks noGrp="1"/>
          </p:cNvSpPr>
          <p:nvPr>
            <p:ph type="sldNum" sz="quarter" idx="12"/>
          </p:nvPr>
        </p:nvSpPr>
        <p:spPr>
          <a:xfrm>
            <a:off x="11165132" y="6227000"/>
            <a:ext cx="487680" cy="365760"/>
          </a:xfrm>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9" name="Line 1">
            <a:extLst>
              <a:ext uri="{FF2B5EF4-FFF2-40B4-BE49-F238E27FC236}">
                <a16:creationId xmlns:a16="http://schemas.microsoft.com/office/drawing/2014/main" id="{8936B9D4-1725-3C46-A32F-C28623BAF26E}"/>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7548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104" userDrawn="1">
          <p15:clr>
            <a:srgbClr val="FBAE40"/>
          </p15:clr>
        </p15:guide>
        <p15:guide id="8" pos="16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Copy &amp; Pic/Chart">
    <p:bg>
      <p:bgPr>
        <a:solidFill>
          <a:schemeClr val="accent4"/>
        </a:solidFill>
        <a:effectLst/>
      </p:bgPr>
    </p:bg>
    <p:spTree>
      <p:nvGrpSpPr>
        <p:cNvPr id="1" name=""/>
        <p:cNvGrpSpPr/>
        <p:nvPr/>
      </p:nvGrpSpPr>
      <p:grpSpPr>
        <a:xfrm>
          <a:off x="0" y="0"/>
          <a:ext cx="0" cy="0"/>
          <a:chOff x="0" y="0"/>
          <a:chExt cx="0" cy="0"/>
        </a:xfrm>
      </p:grpSpPr>
      <p:sp>
        <p:nvSpPr>
          <p:cNvPr id="24" name="Black Bar">
            <a:extLst>
              <a:ext uri="{FF2B5EF4-FFF2-40B4-BE49-F238E27FC236}">
                <a16:creationId xmlns:a16="http://schemas.microsoft.com/office/drawing/2014/main" id="{0AE71379-F4D3-D147-9F20-2FE1D74B2D32}"/>
              </a:ext>
            </a:extLst>
          </p:cNvPr>
          <p:cNvSpPr/>
          <p:nvPr userDrawn="1"/>
        </p:nvSpPr>
        <p:spPr>
          <a:xfrm>
            <a:off x="1752599" y="0"/>
            <a:ext cx="10439393" cy="908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Title">
            <a:extLst>
              <a:ext uri="{FF2B5EF4-FFF2-40B4-BE49-F238E27FC236}">
                <a16:creationId xmlns:a16="http://schemas.microsoft.com/office/drawing/2014/main" id="{D4CA7DB8-4B5A-E34E-9870-26F61BD3E47D}"/>
              </a:ext>
            </a:extLst>
          </p:cNvPr>
          <p:cNvSpPr>
            <a:spLocks noGrp="1"/>
          </p:cNvSpPr>
          <p:nvPr>
            <p:ph type="ctrTitle" hasCustomPrompt="1"/>
          </p:nvPr>
        </p:nvSpPr>
        <p:spPr bwMode="blackWhite">
          <a:xfrm>
            <a:off x="2107520" y="437030"/>
            <a:ext cx="7988978"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26" name="Subhead">
            <a:extLst>
              <a:ext uri="{FF2B5EF4-FFF2-40B4-BE49-F238E27FC236}">
                <a16:creationId xmlns:a16="http://schemas.microsoft.com/office/drawing/2014/main" id="{1DF492DD-020D-4A41-BFE4-1758A1DC7221}"/>
              </a:ext>
            </a:extLst>
          </p:cNvPr>
          <p:cNvSpPr>
            <a:spLocks noGrp="1"/>
          </p:cNvSpPr>
          <p:nvPr>
            <p:ph type="subTitle" idx="1" hasCustomPrompt="1"/>
          </p:nvPr>
        </p:nvSpPr>
        <p:spPr>
          <a:xfrm>
            <a:off x="2107518" y="1345167"/>
            <a:ext cx="7988980"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2665914" y="1917389"/>
            <a:ext cx="4081046"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lvl="0"/>
            <a:endParaRPr lang="en-US" dirty="0"/>
          </a:p>
        </p:txBody>
      </p:sp>
      <p:cxnSp>
        <p:nvCxnSpPr>
          <p:cNvPr id="23" name="Line 3">
            <a:extLst>
              <a:ext uri="{FF2B5EF4-FFF2-40B4-BE49-F238E27FC236}">
                <a16:creationId xmlns:a16="http://schemas.microsoft.com/office/drawing/2014/main" id="{3DD2E154-C016-6747-BDF9-C46FDA8D5574}"/>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7093131" y="1920876"/>
            <a:ext cx="4561597" cy="2982913"/>
          </a:xfrm>
          <a:solidFill>
            <a:schemeClr val="accent4"/>
          </a:solidFill>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dirty="0"/>
              <a:t>Insert picture or chart here</a:t>
            </a:r>
          </a:p>
        </p:txBody>
      </p:sp>
      <p:sp>
        <p:nvSpPr>
          <p:cNvPr id="17" name="Slide Number">
            <a:extLst>
              <a:ext uri="{FF2B5EF4-FFF2-40B4-BE49-F238E27FC236}">
                <a16:creationId xmlns:a16="http://schemas.microsoft.com/office/drawing/2014/main" id="{90CEF399-1C96-2B44-8CD0-34997E7B715B}"/>
              </a:ext>
            </a:extLst>
          </p:cNvPr>
          <p:cNvSpPr>
            <a:spLocks noGrp="1"/>
          </p:cNvSpPr>
          <p:nvPr>
            <p:ph type="sldNum" sz="quarter" idx="12"/>
          </p:nvPr>
        </p:nvSpPr>
        <p:spPr>
          <a:xfrm>
            <a:off x="10096500" y="6200875"/>
            <a:ext cx="487680" cy="365760"/>
          </a:xfrm>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21" name="Line 1">
            <a:extLst>
              <a:ext uri="{FF2B5EF4-FFF2-40B4-BE49-F238E27FC236}">
                <a16:creationId xmlns:a16="http://schemas.microsoft.com/office/drawing/2014/main" id="{CADA4B44-4E54-AC4F-B94D-753D8198844A}"/>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4640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032" userDrawn="1">
          <p15:clr>
            <a:srgbClr val="FBAE40"/>
          </p15:clr>
        </p15:guide>
        <p15:guide id="4" pos="7344" userDrawn="1">
          <p15:clr>
            <a:srgbClr val="FBAE40"/>
          </p15:clr>
        </p15:guide>
        <p15:guide id="5" pos="6848" userDrawn="1">
          <p15:clr>
            <a:srgbClr val="FBAE40"/>
          </p15:clr>
        </p15:guide>
        <p15:guide id="6" orient="horz" pos="4080" userDrawn="1">
          <p15:clr>
            <a:srgbClr val="FBAE40"/>
          </p15:clr>
        </p15:guide>
        <p15:guide id="7" pos="1104" userDrawn="1">
          <p15:clr>
            <a:srgbClr val="FBAE40"/>
          </p15:clr>
        </p15:guide>
        <p15:guide id="8" pos="16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Picture Description">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12192000" cy="6858000"/>
          </a:xfr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endParaRPr lang="en-US" dirty="0"/>
          </a:p>
        </p:txBody>
      </p:sp>
      <p:sp>
        <p:nvSpPr>
          <p:cNvPr id="3" name="Photo caption"/>
          <p:cNvSpPr>
            <a:spLocks noGrp="1"/>
          </p:cNvSpPr>
          <p:nvPr>
            <p:ph type="subTitle" idx="1" hasCustomPrompt="1"/>
          </p:nvPr>
        </p:nvSpPr>
        <p:spPr>
          <a:xfrm>
            <a:off x="7301170" y="219206"/>
            <a:ext cx="3574087" cy="1107996"/>
          </a:xfrm>
          <a:noFill/>
        </p:spPr>
        <p:txBody>
          <a:bodyPr wrap="square" lIns="0" tIns="0" rIns="0" bIns="0" anchor="t" anchorCtr="0">
            <a:spAutoFit/>
          </a:bodyPr>
          <a:lstStyle>
            <a:lvl1pPr marL="0" indent="0" algn="l">
              <a:buNone/>
              <a:defRPr sz="1800" b="1" i="0">
                <a:solidFill>
                  <a:schemeClr val="bg1"/>
                </a:solidFill>
                <a:latin typeface="Acumin Pro" panose="020B0504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Brief photo caption. Place in top left or right corner. </a:t>
            </a:r>
            <a:r>
              <a:rPr lang="en-US" dirty="0" err="1"/>
              <a:t>Acumin</a:t>
            </a:r>
            <a:r>
              <a:rPr lang="en-US" dirty="0"/>
              <a:t> Pro Bold 18 pt. Make text black or white for legibility.</a:t>
            </a:r>
          </a:p>
        </p:txBody>
      </p:sp>
      <p:pic>
        <p:nvPicPr>
          <p:cNvPr id="10" name="Purdue Logo" descr="Purdue Logo">
            <a:extLst>
              <a:ext uri="{FF2B5EF4-FFF2-40B4-BE49-F238E27FC236}">
                <a16:creationId xmlns:a16="http://schemas.microsoft.com/office/drawing/2014/main" id="{2650B9D5-9C27-CF45-A770-B91D32934D0E}"/>
              </a:ext>
            </a:extLst>
          </p:cNvPr>
          <p:cNvPicPr>
            <a:picLocks noChangeAspect="1"/>
          </p:cNvPicPr>
          <p:nvPr userDrawn="1"/>
        </p:nvPicPr>
        <p:blipFill>
          <a:blip r:embed="rId2"/>
          <a:stretch>
            <a:fillRect/>
          </a:stretch>
        </p:blipFill>
        <p:spPr>
          <a:xfrm>
            <a:off x="1738642" y="5984087"/>
            <a:ext cx="2463665" cy="440990"/>
          </a:xfrm>
          <a:prstGeom prst="rect">
            <a:avLst/>
          </a:prstGeom>
        </p:spPr>
      </p:pic>
      <p:sp>
        <p:nvSpPr>
          <p:cNvPr id="14" name="Slide Number">
            <a:extLst>
              <a:ext uri="{FF2B5EF4-FFF2-40B4-BE49-F238E27FC236}">
                <a16:creationId xmlns:a16="http://schemas.microsoft.com/office/drawing/2014/main" id="{ACC80B6D-3922-3742-99F9-101C945C2B33}"/>
              </a:ext>
            </a:extLst>
          </p:cNvPr>
          <p:cNvSpPr>
            <a:spLocks noGrp="1"/>
          </p:cNvSpPr>
          <p:nvPr>
            <p:ph type="sldNum" sz="quarter" idx="12"/>
          </p:nvPr>
        </p:nvSpPr>
        <p:spPr>
          <a:xfrm>
            <a:off x="10096500" y="6200875"/>
            <a:ext cx="487680" cy="365760"/>
          </a:xfrm>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6" name="Line 1">
            <a:extLst>
              <a:ext uri="{FF2B5EF4-FFF2-40B4-BE49-F238E27FC236}">
                <a16:creationId xmlns:a16="http://schemas.microsoft.com/office/drawing/2014/main" id="{C3371811-B9A9-444C-B8E2-DFC8B92FFA90}"/>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Line 2">
            <a:extLst>
              <a:ext uri="{FF2B5EF4-FFF2-40B4-BE49-F238E27FC236}">
                <a16:creationId xmlns:a16="http://schemas.microsoft.com/office/drawing/2014/main" id="{E3D41B36-C946-AA44-BFF4-3F3A6A8607A2}"/>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Line 3">
            <a:extLst>
              <a:ext uri="{FF2B5EF4-FFF2-40B4-BE49-F238E27FC236}">
                <a16:creationId xmlns:a16="http://schemas.microsoft.com/office/drawing/2014/main" id="{A246739C-3DD5-DF4C-BFF4-0B3AF76695B4}"/>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2580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Slide - Fact/Highlight">
    <p:bg>
      <p:bgPr>
        <a:solidFill>
          <a:schemeClr val="accent4"/>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1" y="0"/>
            <a:ext cx="12191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Heading"/>
          <p:cNvSpPr>
            <a:spLocks noGrp="1"/>
          </p:cNvSpPr>
          <p:nvPr>
            <p:ph type="ctrTitle" hasCustomPrompt="1"/>
          </p:nvPr>
        </p:nvSpPr>
        <p:spPr bwMode="blackWhite">
          <a:xfrm>
            <a:off x="2893545" y="1479629"/>
            <a:ext cx="6419331" cy="1210973"/>
          </a:xfrm>
          <a:prstGeom prst="rect">
            <a:avLst/>
          </a:prstGeom>
          <a:noFill/>
          <a:ln w="38100">
            <a:noFill/>
          </a:ln>
        </p:spPr>
        <p:txBody>
          <a:bodyPr wrap="square" lIns="0" tIns="0" rIns="0" bIns="0" anchor="t" anchorCtr="0">
            <a:spAutoFit/>
          </a:bodyPr>
          <a:lstStyle>
            <a:lvl1pPr algn="ctr">
              <a:defRPr sz="8600" b="1" i="0" cap="none" spc="300">
                <a:solidFill>
                  <a:schemeClr val="accent2"/>
                </a:solidFill>
                <a:latin typeface="United Sans Rg Lt" pitchFamily="50" charset="0"/>
              </a:defRPr>
            </a:lvl1pPr>
          </a:lstStyle>
          <a:p>
            <a:r>
              <a:rPr lang="en-US" spc="0" dirty="0">
                <a:latin typeface="United Sans Rg Md" pitchFamily="50" charset="0"/>
              </a:rPr>
              <a:t>123</a:t>
            </a:r>
            <a:endParaRPr lang="en-US" dirty="0"/>
          </a:p>
        </p:txBody>
      </p:sp>
      <p:sp>
        <p:nvSpPr>
          <p:cNvPr id="20" name="Black Bar">
            <a:extLst>
              <a:ext uri="{FF2B5EF4-FFF2-40B4-BE49-F238E27FC236}">
                <a16:creationId xmlns:a16="http://schemas.microsoft.com/office/drawing/2014/main" id="{EACB2F0C-1C3D-CD48-AD13-7B5AD683F7C7}"/>
              </a:ext>
            </a:extLst>
          </p:cNvPr>
          <p:cNvSpPr/>
          <p:nvPr/>
        </p:nvSpPr>
        <p:spPr>
          <a:xfrm>
            <a:off x="2648277" y="2744421"/>
            <a:ext cx="6905456"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head"/>
          <p:cNvSpPr>
            <a:spLocks noGrp="1"/>
          </p:cNvSpPr>
          <p:nvPr>
            <p:ph type="subTitle" idx="1" hasCustomPrompt="1"/>
          </p:nvPr>
        </p:nvSpPr>
        <p:spPr>
          <a:xfrm>
            <a:off x="2648276" y="2706475"/>
            <a:ext cx="6895463" cy="553998"/>
          </a:xfrm>
          <a:noFill/>
        </p:spPr>
        <p:txBody>
          <a:bodyPr wrap="square" lIns="0" tIns="0" rIns="0" bIns="0" anchor="t" anchorCtr="0">
            <a:spAutoFit/>
          </a:bodyPr>
          <a:lstStyle>
            <a:lvl1pPr marL="0" indent="0" algn="ctr">
              <a:buNone/>
              <a:defRPr sz="3600" b="1" i="0" spc="300">
                <a:solidFill>
                  <a:schemeClr val="accent4"/>
                </a:solidFill>
                <a:latin typeface="United Sans Cd Md" pitchFamily="50"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TOPIC OR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875268" y="3540352"/>
            <a:ext cx="6678467" cy="1122744"/>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Acumin Pro Medium" panose="020B0504020202020204" pitchFamily="34" charset="77"/>
              </a:defRPr>
            </a:lvl1pPr>
          </a:lstStyle>
          <a:p>
            <a:pPr lvl="0"/>
            <a:r>
              <a:rPr lang="en-US" dirty="0"/>
              <a:t>Fact or highlight. </a:t>
            </a:r>
            <a:r>
              <a:rPr lang="en-US" dirty="0" err="1"/>
              <a:t>Acumin</a:t>
            </a:r>
            <a:r>
              <a:rPr lang="en-US" dirty="0"/>
              <a:t> Pro Medium 24 pt. Keep it short with bite-size chunks of information.</a:t>
            </a:r>
          </a:p>
        </p:txBody>
      </p:sp>
      <p:pic>
        <p:nvPicPr>
          <p:cNvPr id="14" name="Purdue Logo" descr="Purdue Logo">
            <a:extLst>
              <a:ext uri="{FF2B5EF4-FFF2-40B4-BE49-F238E27FC236}">
                <a16:creationId xmlns:a16="http://schemas.microsoft.com/office/drawing/2014/main" id="{65255706-E2B0-E84F-A9B6-28F836971DDF}"/>
              </a:ext>
            </a:extLst>
          </p:cNvPr>
          <p:cNvPicPr>
            <a:picLocks noChangeAspect="1"/>
          </p:cNvPicPr>
          <p:nvPr userDrawn="1"/>
        </p:nvPicPr>
        <p:blipFill>
          <a:blip r:embed="rId2"/>
          <a:stretch>
            <a:fillRect/>
          </a:stretch>
        </p:blipFill>
        <p:spPr>
          <a:xfrm>
            <a:off x="1738642" y="5984087"/>
            <a:ext cx="2463665" cy="440990"/>
          </a:xfrm>
          <a:prstGeom prst="rect">
            <a:avLst/>
          </a:prstGeom>
        </p:spPr>
      </p:pic>
      <p:sp>
        <p:nvSpPr>
          <p:cNvPr id="16" name="Date">
            <a:extLst>
              <a:ext uri="{FF2B5EF4-FFF2-40B4-BE49-F238E27FC236}">
                <a16:creationId xmlns:a16="http://schemas.microsoft.com/office/drawing/2014/main" id="{D5F83FDC-674A-8F42-A488-884B2867DCC3}"/>
              </a:ext>
            </a:extLst>
          </p:cNvPr>
          <p:cNvSpPr>
            <a:spLocks noGrp="1"/>
          </p:cNvSpPr>
          <p:nvPr>
            <p:ph type="dt" sz="half" idx="10"/>
          </p:nvPr>
        </p:nvSpPr>
        <p:spPr>
          <a:xfrm>
            <a:off x="8926248" y="6220740"/>
            <a:ext cx="1021891" cy="323968"/>
          </a:xfrm>
        </p:spPr>
        <p:txBody>
          <a:bodyPr/>
          <a:lstStyle>
            <a:lvl1pPr>
              <a:defRPr>
                <a:solidFill>
                  <a:schemeClr val="bg1">
                    <a:alpha val="70000"/>
                  </a:schemeClr>
                </a:solidFill>
              </a:defRPr>
            </a:lvl1pPr>
          </a:lstStyle>
          <a:p>
            <a:fld id="{D47A9A36-4EB0-BF46-AE48-7CDA251B954B}" type="datetime1">
              <a:rPr lang="en-US" smtClean="0"/>
              <a:t>9/27/23</a:t>
            </a:fld>
            <a:endParaRPr lang="en-US" dirty="0"/>
          </a:p>
        </p:txBody>
      </p:sp>
      <p:sp>
        <p:nvSpPr>
          <p:cNvPr id="17" name="Slide Number">
            <a:extLst>
              <a:ext uri="{FF2B5EF4-FFF2-40B4-BE49-F238E27FC236}">
                <a16:creationId xmlns:a16="http://schemas.microsoft.com/office/drawing/2014/main" id="{DF9C56DA-C412-B14C-8168-05E55A21B5E5}"/>
              </a:ext>
            </a:extLst>
          </p:cNvPr>
          <p:cNvSpPr>
            <a:spLocks noGrp="1"/>
          </p:cNvSpPr>
          <p:nvPr>
            <p:ph type="sldNum" sz="quarter" idx="12"/>
          </p:nvPr>
        </p:nvSpPr>
        <p:spPr>
          <a:xfrm>
            <a:off x="10096500" y="6200875"/>
            <a:ext cx="487680" cy="365760"/>
          </a:xfrm>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21" name="Line 1">
            <a:extLst>
              <a:ext uri="{FF2B5EF4-FFF2-40B4-BE49-F238E27FC236}">
                <a16:creationId xmlns:a16="http://schemas.microsoft.com/office/drawing/2014/main" id="{DE31DD2C-32F5-F345-872B-C1CCC72846EE}"/>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Line 2">
            <a:extLst>
              <a:ext uri="{FF2B5EF4-FFF2-40B4-BE49-F238E27FC236}">
                <a16:creationId xmlns:a16="http://schemas.microsoft.com/office/drawing/2014/main" id="{18A2134F-0116-6740-AD2E-82D54002455E}"/>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Line 3">
            <a:extLst>
              <a:ext uri="{FF2B5EF4-FFF2-40B4-BE49-F238E27FC236}">
                <a16:creationId xmlns:a16="http://schemas.microsoft.com/office/drawing/2014/main" id="{7E7A5392-EE7B-7141-B159-172DDE0D6824}"/>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3935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orient="horz" pos="1008" userDrawn="1">
          <p15:clr>
            <a:srgbClr val="FBAE40"/>
          </p15:clr>
        </p15:guide>
        <p15:guide id="8" orient="horz" pos="1488" userDrawn="1">
          <p15:clr>
            <a:srgbClr val="FBAE40"/>
          </p15:clr>
        </p15:guide>
        <p15:guide id="9" orient="horz" pos="86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accent4"/>
        </a:solidFill>
        <a:effectLst/>
      </p:bgPr>
    </p:bg>
    <p:spTree>
      <p:nvGrpSpPr>
        <p:cNvPr id="1" name=""/>
        <p:cNvGrpSpPr/>
        <p:nvPr/>
      </p:nvGrpSpPr>
      <p:grpSpPr>
        <a:xfrm>
          <a:off x="0" y="0"/>
          <a:ext cx="0" cy="0"/>
          <a:chOff x="0" y="0"/>
          <a:chExt cx="0" cy="0"/>
        </a:xfrm>
      </p:grpSpPr>
      <p:sp>
        <p:nvSpPr>
          <p:cNvPr id="20" name="Black Background">
            <a:extLst>
              <a:ext uri="{FF2B5EF4-FFF2-40B4-BE49-F238E27FC236}">
                <a16:creationId xmlns:a16="http://schemas.microsoft.com/office/drawing/2014/main" id="{EACB2F0C-1C3D-CD48-AD13-7B5AD683F7C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Heading"/>
          <p:cNvSpPr>
            <a:spLocks noGrp="1"/>
          </p:cNvSpPr>
          <p:nvPr>
            <p:ph type="ctrTitle" hasCustomPrompt="1"/>
          </p:nvPr>
        </p:nvSpPr>
        <p:spPr bwMode="blackWhite">
          <a:xfrm>
            <a:off x="2483034" y="1521334"/>
            <a:ext cx="6347458" cy="854080"/>
          </a:xfrm>
          <a:prstGeom prst="rect">
            <a:avLst/>
          </a:prstGeom>
          <a:noFill/>
          <a:ln w="38100">
            <a:noFill/>
          </a:ln>
        </p:spPr>
        <p:txBody>
          <a:bodyPr wrap="square" lIns="0" tIns="0" rIns="0" bIns="0" anchor="t" anchorCtr="0">
            <a:spAutoFit/>
          </a:bodyPr>
          <a:lstStyle>
            <a:lvl1pPr algn="l">
              <a:defRPr sz="6000" b="1" i="1" spc="0">
                <a:solidFill>
                  <a:schemeClr val="tx2"/>
                </a:solidFill>
                <a:latin typeface="Acumin Pro ExtraCondensed" panose="020B0508020202020204" pitchFamily="34" charset="77"/>
              </a:defRPr>
            </a:lvl1pPr>
          </a:lstStyle>
          <a:p>
            <a:r>
              <a:rPr lang="en-US" dirty="0"/>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2483032" y="2548210"/>
            <a:ext cx="6347460" cy="880790"/>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accent4"/>
                </a:solidFill>
                <a:latin typeface="Acumin Pro" panose="020B0504020202020204" pitchFamily="34" charset="77"/>
              </a:defRPr>
            </a:lvl1pPr>
          </a:lstStyle>
          <a:p>
            <a:pPr lvl="0"/>
            <a:r>
              <a:rPr lang="en-US" dirty="0"/>
              <a:t>Conclusion, call to action or contact information. </a:t>
            </a:r>
            <a:r>
              <a:rPr lang="en-US" dirty="0" err="1"/>
              <a:t>Acumin</a:t>
            </a:r>
            <a:r>
              <a:rPr lang="en-US" dirty="0"/>
              <a:t> Pro Reg 18 pt. Keep it short with bite-size chunks of information.</a:t>
            </a:r>
          </a:p>
        </p:txBody>
      </p:sp>
      <p:pic>
        <p:nvPicPr>
          <p:cNvPr id="11" name="Purdue Logo" descr="Purdue Logo">
            <a:extLst>
              <a:ext uri="{FF2B5EF4-FFF2-40B4-BE49-F238E27FC236}">
                <a16:creationId xmlns:a16="http://schemas.microsoft.com/office/drawing/2014/main" id="{7D26CD60-C525-9E44-AAFC-774D39C533C6}"/>
              </a:ext>
            </a:extLst>
          </p:cNvPr>
          <p:cNvPicPr>
            <a:picLocks noChangeAspect="1"/>
          </p:cNvPicPr>
          <p:nvPr userDrawn="1"/>
        </p:nvPicPr>
        <p:blipFill>
          <a:blip r:embed="rId2"/>
          <a:stretch>
            <a:fillRect/>
          </a:stretch>
        </p:blipFill>
        <p:spPr>
          <a:xfrm>
            <a:off x="1555978" y="5987945"/>
            <a:ext cx="2459736" cy="440287"/>
          </a:xfrm>
          <a:prstGeom prst="rect">
            <a:avLst/>
          </a:prstGeom>
        </p:spPr>
      </p:pic>
      <p:sp>
        <p:nvSpPr>
          <p:cNvPr id="12" name="Date">
            <a:extLst>
              <a:ext uri="{FF2B5EF4-FFF2-40B4-BE49-F238E27FC236}">
                <a16:creationId xmlns:a16="http://schemas.microsoft.com/office/drawing/2014/main" id="{E7D56F3A-D0B6-8A49-81C9-B6A0051C7E73}"/>
              </a:ext>
            </a:extLst>
          </p:cNvPr>
          <p:cNvSpPr>
            <a:spLocks noGrp="1"/>
          </p:cNvSpPr>
          <p:nvPr>
            <p:ph type="dt" sz="half" idx="10"/>
          </p:nvPr>
        </p:nvSpPr>
        <p:spPr>
          <a:xfrm>
            <a:off x="8926248" y="6220740"/>
            <a:ext cx="1021891" cy="323968"/>
          </a:xfrm>
        </p:spPr>
        <p:txBody>
          <a:bodyPr/>
          <a:lstStyle>
            <a:lvl1pPr>
              <a:defRPr>
                <a:solidFill>
                  <a:schemeClr val="accent4">
                    <a:alpha val="70000"/>
                  </a:schemeClr>
                </a:solidFill>
              </a:defRPr>
            </a:lvl1pPr>
          </a:lstStyle>
          <a:p>
            <a:fld id="{D47A9A36-4EB0-BF46-AE48-7CDA251B954B}" type="datetime1">
              <a:rPr lang="en-US" smtClean="0"/>
              <a:pPr/>
              <a:t>9/27/23</a:t>
            </a:fld>
            <a:endParaRPr lang="en-US" dirty="0"/>
          </a:p>
        </p:txBody>
      </p:sp>
      <p:sp>
        <p:nvSpPr>
          <p:cNvPr id="14" name="Slide Number">
            <a:extLst>
              <a:ext uri="{FF2B5EF4-FFF2-40B4-BE49-F238E27FC236}">
                <a16:creationId xmlns:a16="http://schemas.microsoft.com/office/drawing/2014/main" id="{DED03763-61BB-3343-B3CC-0623CC8EAA03}"/>
              </a:ext>
            </a:extLst>
          </p:cNvPr>
          <p:cNvSpPr>
            <a:spLocks noGrp="1"/>
          </p:cNvSpPr>
          <p:nvPr>
            <p:ph type="sldNum" sz="quarter" idx="12"/>
          </p:nvPr>
        </p:nvSpPr>
        <p:spPr>
          <a:xfrm>
            <a:off x="10096500" y="6200875"/>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cxnSp>
        <p:nvCxnSpPr>
          <p:cNvPr id="17" name="Line 1">
            <a:extLst>
              <a:ext uri="{FF2B5EF4-FFF2-40B4-BE49-F238E27FC236}">
                <a16:creationId xmlns:a16="http://schemas.microsoft.com/office/drawing/2014/main" id="{9B9CC658-FCDB-754D-83A8-E72E62847F53}"/>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Line 2">
            <a:extLst>
              <a:ext uri="{FF2B5EF4-FFF2-40B4-BE49-F238E27FC236}">
                <a16:creationId xmlns:a16="http://schemas.microsoft.com/office/drawing/2014/main" id="{52700362-C315-8A41-8A37-D1C4D5A0E238}"/>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Line 3">
            <a:extLst>
              <a:ext uri="{FF2B5EF4-FFF2-40B4-BE49-F238E27FC236}">
                <a16:creationId xmlns:a16="http://schemas.microsoft.com/office/drawing/2014/main" id="{14A431DC-9C67-D94C-982A-8D0C2E3D10D8}"/>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323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56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141394" y="964692"/>
            <a:ext cx="7917007"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141394" y="2638046"/>
            <a:ext cx="7917007" cy="31019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744769" y="6227670"/>
            <a:ext cx="1161231" cy="323968"/>
          </a:xfrm>
          <a:prstGeom prst="rect">
            <a:avLst/>
          </a:prstGeom>
        </p:spPr>
        <p:txBody>
          <a:bodyPr vert="horz" lIns="91440" tIns="45720" rIns="91440" bIns="45720" rtlCol="0" anchor="ctr"/>
          <a:lstStyle>
            <a:lvl1pPr algn="r">
              <a:defRPr sz="1000" b="0" i="0">
                <a:solidFill>
                  <a:schemeClr val="tx1">
                    <a:alpha val="70000"/>
                  </a:schemeClr>
                </a:solidFill>
                <a:latin typeface="Acumin Pro" panose="020B0504020202020204" pitchFamily="34" charset="77"/>
              </a:defRPr>
            </a:lvl1pPr>
          </a:lstStyle>
          <a:p>
            <a:fld id="{E0C8DACD-4E35-4E4C-AC75-C3DE50F04E7E}" type="datetime1">
              <a:rPr lang="en-US" smtClean="0"/>
              <a:pPr/>
              <a:t>9/27/23</a:t>
            </a:fld>
            <a:endParaRPr lang="en-US" dirty="0"/>
          </a:p>
        </p:txBody>
      </p:sp>
      <p:sp>
        <p:nvSpPr>
          <p:cNvPr id="5" name="Footer Placeholder 4"/>
          <p:cNvSpPr>
            <a:spLocks noGrp="1"/>
          </p:cNvSpPr>
          <p:nvPr>
            <p:ph type="ftr" sz="quarter" idx="3"/>
          </p:nvPr>
        </p:nvSpPr>
        <p:spPr>
          <a:xfrm>
            <a:off x="1137845" y="6219163"/>
            <a:ext cx="6075552"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096500" y="6200875"/>
            <a:ext cx="487680" cy="365760"/>
          </a:xfrm>
          <a:prstGeom prst="ellipse">
            <a:avLst/>
          </a:prstGeom>
          <a:noFill/>
        </p:spPr>
        <p:txBody>
          <a:bodyPr vert="horz" lIns="18288" tIns="45720" rIns="18288" bIns="45720" rtlCol="0" anchor="ctr">
            <a:noAutofit/>
          </a:bodyPr>
          <a:lstStyle>
            <a:lvl1pPr algn="ctr">
              <a:defRPr sz="1000" b="1" i="0" spc="0" baseline="0">
                <a:solidFill>
                  <a:schemeClr val="tx1"/>
                </a:solidFill>
                <a:latin typeface="Acumin Pro Semibold" panose="020B0504020202020204" pitchFamily="34" charset="77"/>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595336832"/>
      </p:ext>
    </p:extLst>
  </p:cSld>
  <p:clrMap bg1="lt1" tx1="dk1" bg2="lt2" tx2="dk2" accent1="accent1" accent2="accent2" accent3="accent3" accent4="accent4" accent5="accent5" accent6="accent6" hlink="hlink" folHlink="folHlink"/>
  <p:sldLayoutIdLst>
    <p:sldLayoutId id="2147483725" r:id="rId1"/>
    <p:sldLayoutId id="2147483709" r:id="rId2"/>
    <p:sldLayoutId id="2147483720" r:id="rId3"/>
    <p:sldLayoutId id="2147483721" r:id="rId4"/>
    <p:sldLayoutId id="2147483722" r:id="rId5"/>
    <p:sldLayoutId id="2147483723" r:id="rId6"/>
    <p:sldLayoutId id="2147483724" r:id="rId7"/>
  </p:sldLayoutIdLst>
  <p:hf hdr="0" ft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056" userDrawn="1">
          <p15:clr>
            <a:srgbClr val="F26B43"/>
          </p15:clr>
        </p15:guide>
        <p15:guide id="4" pos="6240" userDrawn="1">
          <p15:clr>
            <a:srgbClr val="F26B43"/>
          </p15:clr>
        </p15:guide>
        <p15:guide id="5" pos="63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4EA7F14-B9DE-164B-9F38-47D5668D2586}"/>
              </a:ext>
            </a:extLst>
          </p:cNvPr>
          <p:cNvSpPr>
            <a:spLocks noGrp="1"/>
          </p:cNvSpPr>
          <p:nvPr>
            <p:ph type="ctrTitle"/>
          </p:nvPr>
        </p:nvSpPr>
        <p:spPr>
          <a:xfrm>
            <a:off x="2141790" y="1840297"/>
            <a:ext cx="8217317" cy="1853584"/>
          </a:xfrm>
        </p:spPr>
        <p:txBody>
          <a:bodyPr/>
          <a:lstStyle/>
          <a:p>
            <a:r>
              <a:rPr lang="en-US" sz="6600" dirty="0">
                <a:latin typeface="Acumin Pro ExtraCondensed"/>
              </a:rPr>
              <a:t>Problem Solving &amp; </a:t>
            </a:r>
            <a:br>
              <a:rPr lang="en-US" sz="6600" dirty="0">
                <a:latin typeface="Acumin Pro ExtraCondensed"/>
              </a:rPr>
            </a:br>
            <a:r>
              <a:rPr lang="en-US" sz="6600" dirty="0">
                <a:latin typeface="Acumin Pro ExtraCondensed"/>
              </a:rPr>
              <a:t>Decision making</a:t>
            </a:r>
          </a:p>
        </p:txBody>
      </p:sp>
      <p:sp>
        <p:nvSpPr>
          <p:cNvPr id="5" name="Slide Number">
            <a:extLst>
              <a:ext uri="{FF2B5EF4-FFF2-40B4-BE49-F238E27FC236}">
                <a16:creationId xmlns:a16="http://schemas.microsoft.com/office/drawing/2014/main" id="{FFCAA48C-2045-8749-8754-B722B9DB8A5C}"/>
              </a:ext>
            </a:extLst>
          </p:cNvPr>
          <p:cNvSpPr>
            <a:spLocks noGrp="1"/>
          </p:cNvSpPr>
          <p:nvPr>
            <p:ph type="sldNum" sz="quarter" idx="12"/>
          </p:nvPr>
        </p:nvSpPr>
        <p:spPr/>
        <p:txBody>
          <a:bodyPr/>
          <a:lstStyle/>
          <a:p>
            <a:fld id="{8A7A6979-0714-4377-B894-6BE4C2D6E202}" type="slidenum">
              <a:rPr lang="en-US" smtClean="0"/>
              <a:pPr/>
              <a:t>1</a:t>
            </a:fld>
            <a:endParaRPr lang="en-US" dirty="0"/>
          </a:p>
        </p:txBody>
      </p:sp>
      <p:sp>
        <p:nvSpPr>
          <p:cNvPr id="6" name="Subtitle 5">
            <a:extLst>
              <a:ext uri="{FF2B5EF4-FFF2-40B4-BE49-F238E27FC236}">
                <a16:creationId xmlns:a16="http://schemas.microsoft.com/office/drawing/2014/main" id="{3B9C9C21-A248-9A24-E91A-4866368099CD}"/>
              </a:ext>
            </a:extLst>
          </p:cNvPr>
          <p:cNvSpPr>
            <a:spLocks noGrp="1"/>
          </p:cNvSpPr>
          <p:nvPr>
            <p:ph type="subTitle" idx="1"/>
          </p:nvPr>
        </p:nvSpPr>
        <p:spPr>
          <a:xfrm>
            <a:off x="2141790" y="3967013"/>
            <a:ext cx="6801603" cy="1272143"/>
          </a:xfrm>
        </p:spPr>
        <p:txBody>
          <a:bodyPr/>
          <a:lstStyle/>
          <a:p>
            <a:r>
              <a:rPr lang="en-US" dirty="0"/>
              <a:t>Define it.</a:t>
            </a:r>
          </a:p>
          <a:p>
            <a:r>
              <a:rPr lang="en-US" dirty="0"/>
              <a:t>Practice it.</a:t>
            </a:r>
          </a:p>
          <a:p>
            <a:r>
              <a:rPr lang="en-US" dirty="0"/>
              <a:t>Ideas to improve it.</a:t>
            </a:r>
          </a:p>
        </p:txBody>
      </p:sp>
    </p:spTree>
    <p:extLst>
      <p:ext uri="{BB962C8B-B14F-4D97-AF65-F5344CB8AC3E}">
        <p14:creationId xmlns:p14="http://schemas.microsoft.com/office/powerpoint/2010/main" val="2708108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8AB06A-6B63-9A84-6282-A333F77AFEA1}"/>
              </a:ext>
            </a:extLst>
          </p:cNvPr>
          <p:cNvSpPr>
            <a:spLocks noGrp="1"/>
          </p:cNvSpPr>
          <p:nvPr>
            <p:ph type="ctrTitle"/>
          </p:nvPr>
        </p:nvSpPr>
        <p:spPr>
          <a:xfrm>
            <a:off x="2101510" y="370921"/>
            <a:ext cx="7988980" cy="626325"/>
          </a:xfrm>
        </p:spPr>
        <p:txBody>
          <a:bodyPr/>
          <a:lstStyle/>
          <a:p>
            <a:r>
              <a:rPr lang="en-US" sz="4400" dirty="0"/>
              <a:t>Define it: what is problem solving?</a:t>
            </a:r>
          </a:p>
        </p:txBody>
      </p:sp>
      <p:sp>
        <p:nvSpPr>
          <p:cNvPr id="8" name="Text Placeholder 7">
            <a:extLst>
              <a:ext uri="{FF2B5EF4-FFF2-40B4-BE49-F238E27FC236}">
                <a16:creationId xmlns:a16="http://schemas.microsoft.com/office/drawing/2014/main" id="{7F04D1FD-8ED5-3852-A64C-81F9064A7CFF}"/>
              </a:ext>
            </a:extLst>
          </p:cNvPr>
          <p:cNvSpPr>
            <a:spLocks noGrp="1"/>
          </p:cNvSpPr>
          <p:nvPr>
            <p:ph type="body" sz="quarter" idx="14"/>
          </p:nvPr>
        </p:nvSpPr>
        <p:spPr>
          <a:xfrm>
            <a:off x="1891145" y="1233305"/>
            <a:ext cx="9761667" cy="4940611"/>
          </a:xfrm>
        </p:spPr>
        <p:txBody>
          <a:bodyPr>
            <a:normAutofit fontScale="77500" lnSpcReduction="20000"/>
          </a:bodyPr>
          <a:lstStyle/>
          <a:p>
            <a:pPr marL="0" indent="0">
              <a:buNone/>
            </a:pPr>
            <a:r>
              <a:rPr lang="en-US" sz="2600" b="1" kern="0" dirty="0">
                <a:effectLst/>
                <a:latin typeface="+mn-lt"/>
                <a:ea typeface="Times New Roman" panose="02020603050405020304" pitchFamily="18" charset="0"/>
                <a:cs typeface="Times New Roman" panose="02020603050405020304" pitchFamily="18" charset="0"/>
              </a:rPr>
              <a:t>Problem Solving</a:t>
            </a:r>
            <a:r>
              <a:rPr lang="en-US" sz="2600" dirty="0"/>
              <a:t> is process that begins with identifying causes of a situation, challenge or circumstance that is recognized to be a problem. </a:t>
            </a:r>
          </a:p>
          <a:p>
            <a:pPr marL="0" indent="0">
              <a:buNone/>
            </a:pPr>
            <a:endParaRPr lang="en-US" sz="2600" dirty="0"/>
          </a:p>
          <a:p>
            <a:pPr marL="0" indent="0">
              <a:buNone/>
            </a:pPr>
            <a:r>
              <a:rPr lang="en-US" sz="2600" dirty="0"/>
              <a:t>In problem-solving, you are concerned with defining the problem in terms of how, where, with whom, and why.*</a:t>
            </a:r>
          </a:p>
          <a:p>
            <a:pPr marL="0" indent="0">
              <a:buNone/>
            </a:pPr>
            <a:endParaRPr lang="en-US" sz="2600" kern="0" dirty="0">
              <a:effectLst/>
              <a:ea typeface="Calibri" panose="020F0502020204030204" pitchFamily="34" charset="0"/>
              <a:cs typeface="Times New Roman" panose="02020603050405020304" pitchFamily="18" charset="0"/>
            </a:endParaRPr>
          </a:p>
          <a:p>
            <a:pPr marL="0" indent="0">
              <a:buNone/>
            </a:pPr>
            <a:endParaRPr lang="en-US" sz="2600" b="1" kern="0" dirty="0">
              <a:effectLst/>
              <a:ea typeface="Calibri" panose="020F0502020204030204" pitchFamily="34" charset="0"/>
              <a:cs typeface="Times New Roman" panose="02020603050405020304" pitchFamily="18" charset="0"/>
            </a:endParaRPr>
          </a:p>
          <a:p>
            <a:pPr marL="0" indent="0">
              <a:buNone/>
            </a:pPr>
            <a:r>
              <a:rPr lang="en-US" sz="2600" b="1" kern="0" dirty="0">
                <a:effectLst/>
                <a:ea typeface="Calibri" panose="020F0502020204030204" pitchFamily="34" charset="0"/>
                <a:cs typeface="Times New Roman" panose="02020603050405020304" pitchFamily="18" charset="0"/>
              </a:rPr>
              <a:t>Think</a:t>
            </a:r>
            <a:r>
              <a:rPr lang="en-US" sz="2600" kern="0" dirty="0">
                <a:effectLst/>
                <a:ea typeface="Calibri" panose="020F0502020204030204" pitchFamily="34" charset="0"/>
                <a:cs typeface="Times New Roman" panose="02020603050405020304" pitchFamily="18" charset="0"/>
              </a:rPr>
              <a:t> about a recent problem you have had. </a:t>
            </a:r>
          </a:p>
          <a:p>
            <a:pPr marL="0" indent="0">
              <a:buNone/>
            </a:pPr>
            <a:endParaRPr lang="en-US" sz="2000" kern="100" dirty="0">
              <a:effectLst/>
              <a:latin typeface="+mn-lt"/>
              <a:ea typeface="Calibri" panose="020F0502020204030204" pitchFamily="34" charset="0"/>
              <a:cs typeface="Times New Roman" panose="02020603050405020304" pitchFamily="18" charset="0"/>
            </a:endParaRPr>
          </a:p>
          <a:p>
            <a:pPr lvl="1"/>
            <a:r>
              <a:rPr lang="en-US" sz="2200" dirty="0">
                <a:latin typeface="+mn-lt"/>
              </a:rPr>
              <a:t>What is one problem you had today before you left your “home”? </a:t>
            </a:r>
          </a:p>
          <a:p>
            <a:pPr lvl="1"/>
            <a:endParaRPr lang="en-US" sz="2200" dirty="0">
              <a:latin typeface="+mn-lt"/>
            </a:endParaRPr>
          </a:p>
          <a:p>
            <a:pPr lvl="1"/>
            <a:r>
              <a:rPr lang="en-US" sz="2200" dirty="0">
                <a:latin typeface="+mn-lt"/>
              </a:rPr>
              <a:t>Is there a challenging situation you face in a friendship?</a:t>
            </a:r>
          </a:p>
          <a:p>
            <a:pPr lvl="1"/>
            <a:endParaRPr lang="en-US" sz="2200" dirty="0">
              <a:latin typeface="+mn-lt"/>
            </a:endParaRPr>
          </a:p>
          <a:p>
            <a:pPr lvl="1"/>
            <a:r>
              <a:rPr lang="en-US" sz="2200" dirty="0">
                <a:latin typeface="+mn-lt"/>
              </a:rPr>
              <a:t>Are there situations in your classes, projects or organizations you are a part of you recognize as a problem?</a:t>
            </a:r>
          </a:p>
          <a:p>
            <a:pPr marL="0" indent="0">
              <a:buNone/>
            </a:pPr>
            <a:endParaRPr lang="en-US" sz="2400" dirty="0">
              <a:latin typeface="+mn-lt"/>
            </a:endParaRPr>
          </a:p>
          <a:p>
            <a:pPr marL="0" indent="0">
              <a:buNone/>
            </a:pPr>
            <a:endParaRPr lang="en-US" sz="1800" kern="0" dirty="0">
              <a:solidFill>
                <a:srgbClr val="4D5156"/>
              </a:solidFill>
              <a:latin typeface="+mn-lt"/>
              <a:ea typeface="Calibri" panose="020F0502020204030204" pitchFamily="34" charset="0"/>
              <a:cs typeface="Times New Roman" panose="02020603050405020304" pitchFamily="18" charset="0"/>
            </a:endParaRPr>
          </a:p>
          <a:p>
            <a:pPr marL="0" indent="0" algn="r">
              <a:buNone/>
            </a:pPr>
            <a:r>
              <a:rPr lang="en-US" sz="1400" kern="0" dirty="0">
                <a:solidFill>
                  <a:srgbClr val="4D5156"/>
                </a:solidFill>
                <a:latin typeface="+mn-lt"/>
                <a:ea typeface="Calibri" panose="020F0502020204030204" pitchFamily="34" charset="0"/>
                <a:cs typeface="Times New Roman" panose="02020603050405020304" pitchFamily="18" charset="0"/>
              </a:rPr>
              <a:t>*Source: </a:t>
            </a:r>
            <a:r>
              <a:rPr lang="en-US" sz="1400" kern="0" dirty="0" err="1">
                <a:solidFill>
                  <a:srgbClr val="4D5156"/>
                </a:solidFill>
                <a:latin typeface="+mn-lt"/>
                <a:ea typeface="Calibri" panose="020F0502020204030204" pitchFamily="34" charset="0"/>
                <a:cs typeface="Times New Roman" panose="02020603050405020304" pitchFamily="18" charset="0"/>
              </a:rPr>
              <a:t>DifferenceBetween.com</a:t>
            </a:r>
            <a:endParaRPr lang="en-US" dirty="0"/>
          </a:p>
        </p:txBody>
      </p:sp>
      <p:sp>
        <p:nvSpPr>
          <p:cNvPr id="5" name="Slide Number Placeholder 4">
            <a:extLst>
              <a:ext uri="{FF2B5EF4-FFF2-40B4-BE49-F238E27FC236}">
                <a16:creationId xmlns:a16="http://schemas.microsoft.com/office/drawing/2014/main" id="{079CDBEF-9D1D-DDB1-C4C8-A9817DA62F9A}"/>
              </a:ext>
            </a:extLst>
          </p:cNvPr>
          <p:cNvSpPr>
            <a:spLocks noGrp="1"/>
          </p:cNvSpPr>
          <p:nvPr>
            <p:ph type="sldNum" sz="quarter" idx="12"/>
          </p:nvPr>
        </p:nvSpPr>
        <p:spPr/>
        <p:txBody>
          <a:bodyPr/>
          <a:lstStyle/>
          <a:p>
            <a:fld id="{8A7A6979-0714-4377-B894-6BE4C2D6E202}" type="slidenum">
              <a:rPr lang="en-US" smtClean="0"/>
              <a:pPr/>
              <a:t>2</a:t>
            </a:fld>
            <a:endParaRPr lang="en-US" dirty="0"/>
          </a:p>
        </p:txBody>
      </p:sp>
      <p:sp>
        <p:nvSpPr>
          <p:cNvPr id="4" name="Date Placeholder 3">
            <a:extLst>
              <a:ext uri="{FF2B5EF4-FFF2-40B4-BE49-F238E27FC236}">
                <a16:creationId xmlns:a16="http://schemas.microsoft.com/office/drawing/2014/main" id="{4CDE6F09-9B10-5238-7123-0B118E57F72B}"/>
              </a:ext>
            </a:extLst>
          </p:cNvPr>
          <p:cNvSpPr>
            <a:spLocks noGrp="1"/>
          </p:cNvSpPr>
          <p:nvPr>
            <p:ph type="dt" sz="half" idx="4294967295"/>
          </p:nvPr>
        </p:nvSpPr>
        <p:spPr>
          <a:xfrm>
            <a:off x="11169650" y="6221413"/>
            <a:ext cx="1022350" cy="323850"/>
          </a:xfrm>
        </p:spPr>
        <p:txBody>
          <a:bodyPr/>
          <a:lstStyle/>
          <a:p>
            <a:fld id="{D47A9A36-4EB0-BF46-AE48-7CDA251B954B}" type="datetime1">
              <a:rPr lang="en-US" smtClean="0"/>
              <a:pPr/>
              <a:t>9/27/23</a:t>
            </a:fld>
            <a:endParaRPr lang="en-US" dirty="0"/>
          </a:p>
        </p:txBody>
      </p:sp>
    </p:spTree>
    <p:extLst>
      <p:ext uri="{BB962C8B-B14F-4D97-AF65-F5344CB8AC3E}">
        <p14:creationId xmlns:p14="http://schemas.microsoft.com/office/powerpoint/2010/main" val="631978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FB56D-B1ED-2E73-5146-A7634B358212}"/>
              </a:ext>
            </a:extLst>
          </p:cNvPr>
          <p:cNvSpPr>
            <a:spLocks noGrp="1"/>
          </p:cNvSpPr>
          <p:nvPr>
            <p:ph type="ctrTitle"/>
          </p:nvPr>
        </p:nvSpPr>
        <p:spPr/>
        <p:txBody>
          <a:bodyPr/>
          <a:lstStyle/>
          <a:p>
            <a:r>
              <a:rPr lang="en-US" dirty="0"/>
              <a:t>Goals and Barriers</a:t>
            </a:r>
          </a:p>
        </p:txBody>
      </p:sp>
      <p:sp>
        <p:nvSpPr>
          <p:cNvPr id="3" name="Subtitle 2">
            <a:extLst>
              <a:ext uri="{FF2B5EF4-FFF2-40B4-BE49-F238E27FC236}">
                <a16:creationId xmlns:a16="http://schemas.microsoft.com/office/drawing/2014/main" id="{9CF7600D-E239-B8BE-8F84-83CDE509C1ED}"/>
              </a:ext>
            </a:extLst>
          </p:cNvPr>
          <p:cNvSpPr>
            <a:spLocks noGrp="1"/>
          </p:cNvSpPr>
          <p:nvPr>
            <p:ph type="subTitle" idx="1"/>
          </p:nvPr>
        </p:nvSpPr>
        <p:spPr/>
        <p:txBody>
          <a:bodyPr/>
          <a:lstStyle/>
          <a:p>
            <a:r>
              <a:rPr lang="en-US" dirty="0"/>
              <a:t>All problems have two features in common: Goals and Barriers</a:t>
            </a:r>
          </a:p>
        </p:txBody>
      </p:sp>
      <p:sp>
        <p:nvSpPr>
          <p:cNvPr id="4" name="Text Placeholder 3">
            <a:extLst>
              <a:ext uri="{FF2B5EF4-FFF2-40B4-BE49-F238E27FC236}">
                <a16:creationId xmlns:a16="http://schemas.microsoft.com/office/drawing/2014/main" id="{BB95B86B-F625-DE97-40CA-4217C58268C8}"/>
              </a:ext>
            </a:extLst>
          </p:cNvPr>
          <p:cNvSpPr>
            <a:spLocks noGrp="1"/>
          </p:cNvSpPr>
          <p:nvPr>
            <p:ph type="body" sz="quarter" idx="14"/>
          </p:nvPr>
        </p:nvSpPr>
        <p:spPr>
          <a:xfrm>
            <a:off x="2107519" y="1917389"/>
            <a:ext cx="8734652" cy="4222154"/>
          </a:xfrm>
        </p:spPr>
        <p:txBody>
          <a:bodyPr>
            <a:normAutofit lnSpcReduction="10000"/>
          </a:bodyPr>
          <a:lstStyle/>
          <a:p>
            <a:pPr marL="0" indent="0">
              <a:buNone/>
            </a:pPr>
            <a:endParaRPr lang="en-US" dirty="0"/>
          </a:p>
          <a:p>
            <a:pPr marL="0" indent="0">
              <a:buNone/>
            </a:pPr>
            <a:r>
              <a:rPr lang="en-US" b="1" dirty="0"/>
              <a:t>Goals</a:t>
            </a:r>
          </a:p>
          <a:p>
            <a:pPr marL="0" indent="0">
              <a:buNone/>
            </a:pPr>
            <a:r>
              <a:rPr lang="en-US" dirty="0"/>
              <a:t>Problems involve setting out to achieve some objective or desired situation and can include avoiding a situation or event.</a:t>
            </a:r>
          </a:p>
          <a:p>
            <a:endParaRPr lang="en-US" dirty="0"/>
          </a:p>
          <a:p>
            <a:pPr marL="0" indent="0">
              <a:buNone/>
            </a:pPr>
            <a:r>
              <a:rPr lang="en-US" dirty="0"/>
              <a:t>Goals can be anything that you wish to achieve, or where you want to be. </a:t>
            </a:r>
          </a:p>
          <a:p>
            <a:pPr marL="0" indent="0">
              <a:buNone/>
            </a:pPr>
            <a:endParaRPr lang="en-US" dirty="0"/>
          </a:p>
          <a:p>
            <a:pPr marL="0" indent="0">
              <a:buNone/>
            </a:pPr>
            <a:r>
              <a:rPr lang="en-US" b="1" dirty="0"/>
              <a:t>Barriers</a:t>
            </a:r>
          </a:p>
          <a:p>
            <a:pPr marL="0" indent="0">
              <a:buNone/>
            </a:pPr>
            <a:endParaRPr lang="en-US" dirty="0"/>
          </a:p>
          <a:p>
            <a:pPr marL="0" indent="0">
              <a:buNone/>
            </a:pPr>
            <a:r>
              <a:rPr lang="en-US" dirty="0"/>
              <a:t>If there were no barriers in the way of achieving a goal, then there would be no problem. Problem solving involves overcoming the barriers or obstacles that prevent the immediate achievement of goals.</a:t>
            </a:r>
          </a:p>
          <a:p>
            <a:endParaRPr lang="en-US" dirty="0"/>
          </a:p>
          <a:p>
            <a:endParaRPr lang="en-US" dirty="0"/>
          </a:p>
          <a:p>
            <a:pPr marL="0" indent="0">
              <a:buNone/>
            </a:pPr>
            <a:endParaRPr lang="en-US" dirty="0"/>
          </a:p>
          <a:p>
            <a:endParaRPr lang="en-US" dirty="0"/>
          </a:p>
          <a:p>
            <a:pPr marL="0" indent="0" algn="r">
              <a:buNone/>
            </a:pPr>
            <a:r>
              <a:rPr lang="en-US" sz="1400" dirty="0"/>
              <a:t>*Source: https://</a:t>
            </a:r>
            <a:r>
              <a:rPr lang="en-US" sz="1400" dirty="0" err="1"/>
              <a:t>www.skillsyouneed.com</a:t>
            </a:r>
            <a:r>
              <a:rPr lang="en-US" sz="1400" dirty="0"/>
              <a:t>/</a:t>
            </a:r>
            <a:r>
              <a:rPr lang="en-US" sz="1400" dirty="0" err="1"/>
              <a:t>ips</a:t>
            </a:r>
            <a:r>
              <a:rPr lang="en-US" sz="1400" dirty="0"/>
              <a:t>/problem-</a:t>
            </a:r>
            <a:r>
              <a:rPr lang="en-US" sz="1400" dirty="0" err="1"/>
              <a:t>solving.html</a:t>
            </a:r>
            <a:endParaRPr lang="en-US" sz="1400" dirty="0"/>
          </a:p>
        </p:txBody>
      </p:sp>
      <p:sp>
        <p:nvSpPr>
          <p:cNvPr id="5" name="Slide Number Placeholder 4">
            <a:extLst>
              <a:ext uri="{FF2B5EF4-FFF2-40B4-BE49-F238E27FC236}">
                <a16:creationId xmlns:a16="http://schemas.microsoft.com/office/drawing/2014/main" id="{CCF6B409-01C4-557C-95F7-F0409DE7DE8A}"/>
              </a:ext>
            </a:extLst>
          </p:cNvPr>
          <p:cNvSpPr>
            <a:spLocks noGrp="1"/>
          </p:cNvSpPr>
          <p:nvPr>
            <p:ph type="sldNum" sz="quarter" idx="12"/>
          </p:nvPr>
        </p:nvSpPr>
        <p:spPr/>
        <p:txBody>
          <a:bodyPr/>
          <a:lstStyle/>
          <a:p>
            <a:fld id="{8A7A6979-0714-4377-B894-6BE4C2D6E202}" type="slidenum">
              <a:rPr lang="en-US" smtClean="0"/>
              <a:pPr/>
              <a:t>3</a:t>
            </a:fld>
            <a:endParaRPr lang="en-US" dirty="0"/>
          </a:p>
        </p:txBody>
      </p:sp>
    </p:spTree>
    <p:extLst>
      <p:ext uri="{BB962C8B-B14F-4D97-AF65-F5344CB8AC3E}">
        <p14:creationId xmlns:p14="http://schemas.microsoft.com/office/powerpoint/2010/main" val="2911078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F2370B3-A935-8C75-1219-4068415AAE12}"/>
              </a:ext>
            </a:extLst>
          </p:cNvPr>
          <p:cNvSpPr>
            <a:spLocks noGrp="1"/>
          </p:cNvSpPr>
          <p:nvPr>
            <p:ph type="sldNum" sz="quarter" idx="12"/>
          </p:nvPr>
        </p:nvSpPr>
        <p:spPr/>
        <p:txBody>
          <a:bodyPr/>
          <a:lstStyle/>
          <a:p>
            <a:fld id="{8A7A6979-0714-4377-B894-6BE4C2D6E202}" type="slidenum">
              <a:rPr lang="en-US" smtClean="0"/>
              <a:pPr/>
              <a:t>4</a:t>
            </a:fld>
            <a:endParaRPr lang="en-US" dirty="0"/>
          </a:p>
        </p:txBody>
      </p:sp>
      <p:pic>
        <p:nvPicPr>
          <p:cNvPr id="2050" name="Picture 2" descr="What is Problem Solving? – Introduction to Industrial Engineering">
            <a:extLst>
              <a:ext uri="{FF2B5EF4-FFF2-40B4-BE49-F238E27FC236}">
                <a16:creationId xmlns:a16="http://schemas.microsoft.com/office/drawing/2014/main" id="{A0DB61C0-EE92-AB0F-9AFD-9BF07BECC1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754" y="1538513"/>
            <a:ext cx="4545487" cy="45234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CF8C019-309E-9C00-69F3-681806363F51}"/>
              </a:ext>
            </a:extLst>
          </p:cNvPr>
          <p:cNvSpPr txBox="1"/>
          <p:nvPr/>
        </p:nvSpPr>
        <p:spPr>
          <a:xfrm>
            <a:off x="7220196" y="1815104"/>
            <a:ext cx="4542972" cy="3970318"/>
          </a:xfrm>
          <a:prstGeom prst="rect">
            <a:avLst/>
          </a:prstGeom>
          <a:noFill/>
        </p:spPr>
        <p:txBody>
          <a:bodyPr wrap="square" rtlCol="0">
            <a:spAutoFit/>
          </a:bodyPr>
          <a:lstStyle/>
          <a:p>
            <a:pPr marL="0" indent="0">
              <a:buNone/>
            </a:pPr>
            <a:r>
              <a:rPr lang="en-US" sz="1800" dirty="0">
                <a:latin typeface="Acumin Pro"/>
              </a:rPr>
              <a:t>1. </a:t>
            </a:r>
            <a:r>
              <a:rPr lang="en-US" sz="1800" b="1" dirty="0">
                <a:latin typeface="Acumin Pro"/>
              </a:rPr>
              <a:t>Identify</a:t>
            </a:r>
            <a:r>
              <a:rPr lang="en-US" sz="1800" dirty="0">
                <a:latin typeface="Acumin Pro"/>
              </a:rPr>
              <a:t>: Realize there is a problem.</a:t>
            </a:r>
          </a:p>
          <a:p>
            <a:pPr marL="0" indent="0">
              <a:buNone/>
            </a:pPr>
            <a:endParaRPr lang="en-US" dirty="0">
              <a:latin typeface="Acumin Pro"/>
            </a:endParaRPr>
          </a:p>
          <a:p>
            <a:pPr marL="0" indent="0">
              <a:buNone/>
            </a:pPr>
            <a:r>
              <a:rPr lang="en-US" sz="1800" dirty="0">
                <a:latin typeface="Acumin Pro"/>
              </a:rPr>
              <a:t>2. </a:t>
            </a:r>
            <a:r>
              <a:rPr lang="en-US" sz="1800" b="1" dirty="0">
                <a:latin typeface="Acumin Pro"/>
              </a:rPr>
              <a:t>Define</a:t>
            </a:r>
            <a:r>
              <a:rPr lang="en-US" sz="1800" dirty="0">
                <a:latin typeface="Acumin Pro"/>
              </a:rPr>
              <a:t> the problem. </a:t>
            </a:r>
          </a:p>
          <a:p>
            <a:pPr marL="0" indent="0">
              <a:buNone/>
            </a:pPr>
            <a:endParaRPr lang="en-US" sz="1800" dirty="0">
              <a:latin typeface="Acumin Pro"/>
            </a:endParaRPr>
          </a:p>
          <a:p>
            <a:pPr marL="0" indent="0">
              <a:buNone/>
            </a:pPr>
            <a:r>
              <a:rPr lang="en-US" sz="1800" dirty="0">
                <a:latin typeface="Acumin Pro"/>
              </a:rPr>
              <a:t>3. </a:t>
            </a:r>
            <a:r>
              <a:rPr lang="en-US" sz="1800" b="1" dirty="0">
                <a:latin typeface="Acumin Pro"/>
              </a:rPr>
              <a:t>Explore</a:t>
            </a:r>
            <a:r>
              <a:rPr lang="en-US" sz="1800" dirty="0">
                <a:latin typeface="Acumin Pro"/>
              </a:rPr>
              <a:t>: What are the possible outcomes?</a:t>
            </a:r>
          </a:p>
          <a:p>
            <a:pPr marL="0" indent="0">
              <a:buNone/>
            </a:pPr>
            <a:r>
              <a:rPr lang="en-US" dirty="0">
                <a:latin typeface="Acumin Pro"/>
              </a:rPr>
              <a:t>	- </a:t>
            </a:r>
            <a:r>
              <a:rPr lang="en-US" sz="1800" dirty="0">
                <a:latin typeface="Acumin Pro"/>
              </a:rPr>
              <a:t>What outcome do YOU want?</a:t>
            </a:r>
          </a:p>
          <a:p>
            <a:pPr marL="0" indent="0">
              <a:buNone/>
            </a:pPr>
            <a:endParaRPr lang="en-US" sz="1800" dirty="0">
              <a:latin typeface="Acumin Pro"/>
            </a:endParaRPr>
          </a:p>
          <a:p>
            <a:pPr marL="0" indent="0">
              <a:buNone/>
            </a:pPr>
            <a:r>
              <a:rPr lang="en-US" dirty="0">
                <a:latin typeface="Acumin Pro"/>
              </a:rPr>
              <a:t>4. </a:t>
            </a:r>
            <a:r>
              <a:rPr lang="en-US" b="1" dirty="0">
                <a:latin typeface="Acumin Pro"/>
              </a:rPr>
              <a:t>Action</a:t>
            </a:r>
            <a:r>
              <a:rPr lang="en-US" dirty="0">
                <a:latin typeface="Acumin Pro"/>
              </a:rPr>
              <a:t>: Make a plan and define actionable steps will you take</a:t>
            </a:r>
          </a:p>
          <a:p>
            <a:pPr marL="0" indent="0">
              <a:buNone/>
            </a:pPr>
            <a:endParaRPr lang="en-US" sz="1800" dirty="0">
              <a:latin typeface="Acumin Pro"/>
            </a:endParaRPr>
          </a:p>
          <a:p>
            <a:pPr marL="0" indent="0">
              <a:buNone/>
            </a:pPr>
            <a:r>
              <a:rPr lang="en-US" sz="1800" dirty="0">
                <a:latin typeface="Acumin Pro"/>
              </a:rPr>
              <a:t>5. </a:t>
            </a:r>
            <a:r>
              <a:rPr lang="en-US" sz="1800" b="1" dirty="0">
                <a:latin typeface="Acumin Pro"/>
              </a:rPr>
              <a:t>Look back</a:t>
            </a:r>
            <a:r>
              <a:rPr lang="en-US" sz="1800" dirty="0">
                <a:latin typeface="Acumin Pro"/>
              </a:rPr>
              <a:t>: </a:t>
            </a:r>
            <a:r>
              <a:rPr lang="en-US" dirty="0">
                <a:latin typeface="Acumin Pro"/>
              </a:rPr>
              <a:t>Reflect on how you handled that problem </a:t>
            </a:r>
          </a:p>
          <a:p>
            <a:pPr marL="0" indent="0">
              <a:buNone/>
            </a:pPr>
            <a:r>
              <a:rPr lang="en-US" dirty="0">
                <a:latin typeface="Acumin Pro"/>
              </a:rPr>
              <a:t>	- What went well, what did not?</a:t>
            </a:r>
            <a:endParaRPr lang="en-US" dirty="0"/>
          </a:p>
        </p:txBody>
      </p:sp>
      <p:sp>
        <p:nvSpPr>
          <p:cNvPr id="9" name="Title 5">
            <a:extLst>
              <a:ext uri="{FF2B5EF4-FFF2-40B4-BE49-F238E27FC236}">
                <a16:creationId xmlns:a16="http://schemas.microsoft.com/office/drawing/2014/main" id="{36B7F490-5213-AC2E-1ADF-26272A86B781}"/>
              </a:ext>
            </a:extLst>
          </p:cNvPr>
          <p:cNvSpPr>
            <a:spLocks noGrp="1"/>
          </p:cNvSpPr>
          <p:nvPr>
            <p:ph type="ctrTitle"/>
          </p:nvPr>
        </p:nvSpPr>
        <p:spPr>
          <a:xfrm>
            <a:off x="2101510" y="370921"/>
            <a:ext cx="7988980" cy="626325"/>
          </a:xfrm>
        </p:spPr>
        <p:txBody>
          <a:bodyPr/>
          <a:lstStyle/>
          <a:p>
            <a:r>
              <a:rPr lang="en-US" sz="4400" dirty="0"/>
              <a:t>Practice it</a:t>
            </a:r>
            <a:r>
              <a:rPr lang="en-US" sz="4400" dirty="0">
                <a:sym typeface="Wingdings" pitchFamily="2" charset="2"/>
              </a:rPr>
              <a:t> </a:t>
            </a:r>
            <a:r>
              <a:rPr lang="en-US" sz="4400" dirty="0"/>
              <a:t>IDEAL</a:t>
            </a:r>
          </a:p>
        </p:txBody>
      </p:sp>
      <p:sp>
        <p:nvSpPr>
          <p:cNvPr id="10" name="TextBox 9">
            <a:extLst>
              <a:ext uri="{FF2B5EF4-FFF2-40B4-BE49-F238E27FC236}">
                <a16:creationId xmlns:a16="http://schemas.microsoft.com/office/drawing/2014/main" id="{89031154-6126-DB16-5D30-AE61954C0016}"/>
              </a:ext>
            </a:extLst>
          </p:cNvPr>
          <p:cNvSpPr txBox="1"/>
          <p:nvPr/>
        </p:nvSpPr>
        <p:spPr>
          <a:xfrm>
            <a:off x="5145314" y="6233163"/>
            <a:ext cx="5487400" cy="253916"/>
          </a:xfrm>
          <a:prstGeom prst="rect">
            <a:avLst/>
          </a:prstGeom>
          <a:noFill/>
        </p:spPr>
        <p:txBody>
          <a:bodyPr wrap="none" rtlCol="0">
            <a:spAutoFit/>
          </a:bodyPr>
          <a:lstStyle/>
          <a:p>
            <a:r>
              <a:rPr lang="en-US" sz="1050" dirty="0">
                <a:solidFill>
                  <a:schemeClr val="bg2">
                    <a:lumMod val="50000"/>
                  </a:schemeClr>
                </a:solidFill>
              </a:rPr>
              <a:t>https://</a:t>
            </a:r>
            <a:r>
              <a:rPr lang="en-US" sz="1050" dirty="0" err="1">
                <a:solidFill>
                  <a:schemeClr val="bg2">
                    <a:lumMod val="50000"/>
                  </a:schemeClr>
                </a:solidFill>
              </a:rPr>
              <a:t>uta.pressbooks.pub</a:t>
            </a:r>
            <a:r>
              <a:rPr lang="en-US" sz="1050" dirty="0">
                <a:solidFill>
                  <a:schemeClr val="bg2">
                    <a:lumMod val="50000"/>
                  </a:schemeClr>
                </a:solidFill>
              </a:rPr>
              <a:t>/</a:t>
            </a:r>
            <a:r>
              <a:rPr lang="en-US" sz="1050" dirty="0" err="1">
                <a:solidFill>
                  <a:schemeClr val="bg2">
                    <a:lumMod val="50000"/>
                  </a:schemeClr>
                </a:solidFill>
              </a:rPr>
              <a:t>industrialengineeringintro</a:t>
            </a:r>
            <a:r>
              <a:rPr lang="en-US" sz="1050" dirty="0">
                <a:solidFill>
                  <a:schemeClr val="bg2">
                    <a:lumMod val="50000"/>
                  </a:schemeClr>
                </a:solidFill>
              </a:rPr>
              <a:t>/chapter/what-is-problem-solving/</a:t>
            </a:r>
          </a:p>
        </p:txBody>
      </p:sp>
    </p:spTree>
    <p:extLst>
      <p:ext uri="{BB962C8B-B14F-4D97-AF65-F5344CB8AC3E}">
        <p14:creationId xmlns:p14="http://schemas.microsoft.com/office/powerpoint/2010/main" val="891263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6DE6A-A98D-F9DC-0B4B-6B232B605E4D}"/>
              </a:ext>
            </a:extLst>
          </p:cNvPr>
          <p:cNvSpPr>
            <a:spLocks noGrp="1"/>
          </p:cNvSpPr>
          <p:nvPr>
            <p:ph type="ctrTitle"/>
          </p:nvPr>
        </p:nvSpPr>
        <p:spPr>
          <a:xfrm>
            <a:off x="2107520" y="437030"/>
            <a:ext cx="9057612" cy="1011046"/>
          </a:xfrm>
        </p:spPr>
        <p:txBody>
          <a:bodyPr/>
          <a:lstStyle/>
          <a:p>
            <a:r>
              <a:rPr lang="en-US" dirty="0"/>
              <a:t>What skills do you feel most confident in when solving problems?</a:t>
            </a:r>
          </a:p>
        </p:txBody>
      </p:sp>
      <p:sp>
        <p:nvSpPr>
          <p:cNvPr id="4" name="Text Placeholder 3">
            <a:extLst>
              <a:ext uri="{FF2B5EF4-FFF2-40B4-BE49-F238E27FC236}">
                <a16:creationId xmlns:a16="http://schemas.microsoft.com/office/drawing/2014/main" id="{25759474-B102-DE80-B078-F0704144867C}"/>
              </a:ext>
            </a:extLst>
          </p:cNvPr>
          <p:cNvSpPr>
            <a:spLocks noGrp="1"/>
          </p:cNvSpPr>
          <p:nvPr>
            <p:ph type="body" sz="quarter" idx="14"/>
          </p:nvPr>
        </p:nvSpPr>
        <p:spPr>
          <a:xfrm>
            <a:off x="1650670" y="1341913"/>
            <a:ext cx="10002142" cy="5250848"/>
          </a:xfrm>
        </p:spPr>
        <p:txBody>
          <a:bodyPr>
            <a:normAutofit lnSpcReduction="10000"/>
          </a:bodyPr>
          <a:lstStyle/>
          <a:p>
            <a:r>
              <a:rPr lang="en-US" b="1" dirty="0"/>
              <a:t>Creative Thinking: </a:t>
            </a:r>
            <a:r>
              <a:rPr lang="en-US" dirty="0"/>
              <a:t>More complex problems or problems that you have not experienced before will likely require a more systematic and logical approach to solve.</a:t>
            </a:r>
          </a:p>
          <a:p>
            <a:endParaRPr lang="en-US" dirty="0"/>
          </a:p>
          <a:p>
            <a:r>
              <a:rPr lang="en-US" b="1" dirty="0"/>
              <a:t>Researching Skills: </a:t>
            </a:r>
            <a:r>
              <a:rPr lang="en-US" dirty="0"/>
              <a:t>this may be a simple Google search or a more rigorous research project. </a:t>
            </a:r>
          </a:p>
          <a:p>
            <a:endParaRPr lang="en-US" dirty="0"/>
          </a:p>
          <a:p>
            <a:r>
              <a:rPr lang="en-US" b="1" dirty="0"/>
              <a:t>Team Working: </a:t>
            </a:r>
            <a:r>
              <a:rPr lang="en-US" dirty="0"/>
              <a:t>Many problems are best defined and solved with the input of other people. </a:t>
            </a:r>
          </a:p>
          <a:p>
            <a:endParaRPr lang="en-US" b="1" dirty="0"/>
          </a:p>
          <a:p>
            <a:r>
              <a:rPr lang="en-US" b="1" dirty="0"/>
              <a:t>Emotional Intelligence: </a:t>
            </a:r>
            <a:r>
              <a:rPr lang="en-US" dirty="0"/>
              <a:t>the ability to recognize the emotions of yourself and others, will help guide you to an appropriate solution. </a:t>
            </a:r>
          </a:p>
          <a:p>
            <a:endParaRPr lang="en-US" dirty="0"/>
          </a:p>
          <a:p>
            <a:r>
              <a:rPr lang="en-US" b="1" dirty="0"/>
              <a:t>Risk Management: </a:t>
            </a:r>
            <a:r>
              <a:rPr lang="en-US" dirty="0"/>
              <a:t>Solving a problem involves a certain amount of risk - this risk needs to be weighed up against not solving the problem. </a:t>
            </a:r>
          </a:p>
          <a:p>
            <a:endParaRPr lang="en-US" dirty="0"/>
          </a:p>
          <a:p>
            <a:r>
              <a:rPr lang="en-US" b="1" dirty="0"/>
              <a:t>Decision Making: </a:t>
            </a:r>
            <a:r>
              <a:rPr lang="en-US" dirty="0"/>
              <a:t>Making a decision is an important part of the problem solving process as you will often be faced with various options and alternatives. </a:t>
            </a:r>
          </a:p>
          <a:p>
            <a:pPr marL="0" indent="0" algn="r">
              <a:buNone/>
            </a:pPr>
            <a:endParaRPr lang="en-US" sz="1800" dirty="0"/>
          </a:p>
          <a:p>
            <a:pPr marL="0" indent="0" algn="r">
              <a:buNone/>
            </a:pPr>
            <a:endParaRPr lang="en-US" dirty="0"/>
          </a:p>
          <a:p>
            <a:pPr marL="0" indent="0" algn="r">
              <a:buNone/>
            </a:pPr>
            <a:endParaRPr lang="en-US" sz="1800" dirty="0"/>
          </a:p>
          <a:p>
            <a:pPr marL="0" indent="0" algn="r">
              <a:buNone/>
            </a:pPr>
            <a:endParaRPr lang="en-US" dirty="0"/>
          </a:p>
          <a:p>
            <a:pPr marL="0" indent="0" algn="r">
              <a:buNone/>
            </a:pPr>
            <a:r>
              <a:rPr lang="en-US" sz="1300" dirty="0"/>
              <a:t>*Source: https://</a:t>
            </a:r>
            <a:r>
              <a:rPr lang="en-US" sz="1300" dirty="0" err="1"/>
              <a:t>www.skillsyouneed.com</a:t>
            </a:r>
            <a:r>
              <a:rPr lang="en-US" sz="1300" dirty="0"/>
              <a:t>/</a:t>
            </a:r>
            <a:r>
              <a:rPr lang="en-US" sz="1300" dirty="0" err="1"/>
              <a:t>ips</a:t>
            </a:r>
            <a:r>
              <a:rPr lang="en-US" sz="1300" dirty="0"/>
              <a:t>/problem-</a:t>
            </a:r>
            <a:r>
              <a:rPr lang="en-US" sz="1300" dirty="0" err="1"/>
              <a:t>solving.html</a:t>
            </a:r>
            <a:endParaRPr lang="en-US" sz="1300" dirty="0"/>
          </a:p>
          <a:p>
            <a:pPr algn="r"/>
            <a:endParaRPr lang="en-US" dirty="0"/>
          </a:p>
          <a:p>
            <a:endParaRPr lang="en-US" dirty="0"/>
          </a:p>
          <a:p>
            <a:pPr algn="r"/>
            <a:endParaRPr lang="en-US" dirty="0"/>
          </a:p>
        </p:txBody>
      </p:sp>
      <p:sp>
        <p:nvSpPr>
          <p:cNvPr id="5" name="Slide Number Placeholder 4">
            <a:extLst>
              <a:ext uri="{FF2B5EF4-FFF2-40B4-BE49-F238E27FC236}">
                <a16:creationId xmlns:a16="http://schemas.microsoft.com/office/drawing/2014/main" id="{1F49F444-0F35-6E38-4ECC-1708DDC423AD}"/>
              </a:ext>
            </a:extLst>
          </p:cNvPr>
          <p:cNvSpPr>
            <a:spLocks noGrp="1"/>
          </p:cNvSpPr>
          <p:nvPr>
            <p:ph type="sldNum" sz="quarter" idx="12"/>
          </p:nvPr>
        </p:nvSpPr>
        <p:spPr/>
        <p:txBody>
          <a:bodyPr/>
          <a:lstStyle/>
          <a:p>
            <a:fld id="{8A7A6979-0714-4377-B894-6BE4C2D6E202}" type="slidenum">
              <a:rPr lang="en-US" smtClean="0"/>
              <a:pPr/>
              <a:t>5</a:t>
            </a:fld>
            <a:endParaRPr lang="en-US" dirty="0"/>
          </a:p>
        </p:txBody>
      </p:sp>
    </p:spTree>
    <p:extLst>
      <p:ext uri="{BB962C8B-B14F-4D97-AF65-F5344CB8AC3E}">
        <p14:creationId xmlns:p14="http://schemas.microsoft.com/office/powerpoint/2010/main" val="2689007149"/>
      </p:ext>
    </p:extLst>
  </p:cSld>
  <p:clrMapOvr>
    <a:masterClrMapping/>
  </p:clrMapOvr>
</p:sld>
</file>

<file path=ppt/theme/theme1.xml><?xml version="1.0" encoding="utf-8"?>
<a:theme xmlns:a="http://schemas.openxmlformats.org/drawingml/2006/main" name="Purdue2">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resentation1" id="{31B5829C-EB69-4E85-8A96-9C9AE3B8A29B}" vid="{744B8B3E-5C57-4A65-A799-9CC7541E0E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46366</TotalTime>
  <Words>675</Words>
  <Application>Microsoft Macintosh PowerPoint</Application>
  <PresentationFormat>Widescreen</PresentationFormat>
  <Paragraphs>84</Paragraphs>
  <Slides>5</Slides>
  <Notes>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vt:i4>
      </vt:variant>
    </vt:vector>
  </HeadingPairs>
  <TitlesOfParts>
    <vt:vector size="19" baseType="lpstr">
      <vt:lpstr>Acumin Pro SemiCondensed</vt:lpstr>
      <vt:lpstr>United Sans Rg Lt</vt:lpstr>
      <vt:lpstr>Acumin Pro Medium</vt:lpstr>
      <vt:lpstr>Georgia</vt:lpstr>
      <vt:lpstr>United Sans Rg Md</vt:lpstr>
      <vt:lpstr>Acumin Pro Semibold</vt:lpstr>
      <vt:lpstr>Calibri</vt:lpstr>
      <vt:lpstr>Wingdings</vt:lpstr>
      <vt:lpstr>Acumin Pro ExtraCondensed Smbd</vt:lpstr>
      <vt:lpstr>Acumin Pro ExtraCondensed</vt:lpstr>
      <vt:lpstr>Acumin Pro</vt:lpstr>
      <vt:lpstr>Arial</vt:lpstr>
      <vt:lpstr>United Sans Cd Md</vt:lpstr>
      <vt:lpstr>Purdue2</vt:lpstr>
      <vt:lpstr>Problem Solving &amp;  Decision making</vt:lpstr>
      <vt:lpstr>Define it: what is problem solving?</vt:lpstr>
      <vt:lpstr>Goals and Barriers</vt:lpstr>
      <vt:lpstr>Practice it IDEAL</vt:lpstr>
      <vt:lpstr>What skills do you feel most confident in when solving problems?</vt:lpstr>
    </vt:vector>
  </TitlesOfParts>
  <Company>Purdue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Willis, J M.</dc:creator>
  <cp:lastModifiedBy>Hoeing, Emily L</cp:lastModifiedBy>
  <cp:revision>178</cp:revision>
  <dcterms:created xsi:type="dcterms:W3CDTF">2020-04-19T19:01:37Z</dcterms:created>
  <dcterms:modified xsi:type="dcterms:W3CDTF">2023-09-28T19:22:09Z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2022-12-14T12:50:16Z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25b401d6-df89-43ed-a1e5-06ce27152254</vt:lpwstr>
  </property>
  <property fmtid="{D5CDD505-2E9C-101B-9397-08002B2CF9AE}" pid="8" name="MSIP_Label_4044bd30-2ed7-4c9d-9d12-46200872a97b_ContentBits">
    <vt:lpwstr>0</vt:lpwstr>
  </property>
</Properties>
</file>